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8"/>
    <a:srgbClr val="F2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region.se\Hem\GOT-012\mikbe8\Mina%20dokument\SIMBA\V&#229;rdplanering\Enk&#228;t%20sammanst&#228;lln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region.se\Hem\GOT-012\mikbe8\Mina%20dokument\SIMBA\V&#229;rdplanering\Enk&#228;t%20sammanst&#228;lln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region.se\Hem\GOT-012\mikbe8\Mina%20dokument\SIMBA\V&#229;rdplanering\Enk&#228;t%20sammanst&#228;lln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region.se\Hem\GOT-012\mikbe8\Mina%20dokument\SIMBA\V&#229;rdplanering\Enk&#228;t%20sammanst&#228;lln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region.se\Hem\GOT-012\mikbe8\Mina%20dokument\SIMBA\V&#229;rdplanering\Enk&#228;t%20sammanst&#228;llning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vgregion.se\Hem\GOT-012\mikbe8\Mina%20dokument\SIMBA\V&#229;rdplanering\Enk&#228;t%20sammanst&#228;llnin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/>
              <a:t>Antal fördelat på kommun&amp; kön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Blad2!$C$3:$D$3</c:f>
              <c:strCache>
                <c:ptCount val="2"/>
                <c:pt idx="0">
                  <c:v>Kvinnor</c:v>
                </c:pt>
                <c:pt idx="1">
                  <c:v>61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Blad2!$E$2:$I$2</c:f>
              <c:strCache>
                <c:ptCount val="5"/>
                <c:pt idx="0">
                  <c:v>Ale</c:v>
                </c:pt>
                <c:pt idx="1">
                  <c:v>Kungälv</c:v>
                </c:pt>
                <c:pt idx="2">
                  <c:v>Stenungsund</c:v>
                </c:pt>
                <c:pt idx="3">
                  <c:v>Tjörn</c:v>
                </c:pt>
                <c:pt idx="4">
                  <c:v>Annat</c:v>
                </c:pt>
              </c:strCache>
            </c:strRef>
          </c:cat>
          <c:val>
            <c:numRef>
              <c:f>Blad2!$E$3:$I$3</c:f>
              <c:numCache>
                <c:formatCode>General</c:formatCode>
                <c:ptCount val="5"/>
                <c:pt idx="0">
                  <c:v>15</c:v>
                </c:pt>
                <c:pt idx="1">
                  <c:v>30</c:v>
                </c:pt>
                <c:pt idx="2">
                  <c:v>9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2B-40D0-8D6B-EC947692EE7B}"/>
            </c:ext>
          </c:extLst>
        </c:ser>
        <c:ser>
          <c:idx val="1"/>
          <c:order val="1"/>
          <c:tx>
            <c:strRef>
              <c:f>Blad2!$C$4:$D$4</c:f>
              <c:strCache>
                <c:ptCount val="2"/>
                <c:pt idx="0">
                  <c:v>Män</c:v>
                </c:pt>
                <c:pt idx="1">
                  <c:v>39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Blad2!$E$2:$I$2</c:f>
              <c:strCache>
                <c:ptCount val="5"/>
                <c:pt idx="0">
                  <c:v>Ale</c:v>
                </c:pt>
                <c:pt idx="1">
                  <c:v>Kungälv</c:v>
                </c:pt>
                <c:pt idx="2">
                  <c:v>Stenungsund</c:v>
                </c:pt>
                <c:pt idx="3">
                  <c:v>Tjörn</c:v>
                </c:pt>
                <c:pt idx="4">
                  <c:v>Annat</c:v>
                </c:pt>
              </c:strCache>
            </c:strRef>
          </c:cat>
          <c:val>
            <c:numRef>
              <c:f>Blad2!$E$4:$I$4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2B-40D0-8D6B-EC947692EE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6262064"/>
        <c:axId val="416261672"/>
      </c:barChart>
      <c:catAx>
        <c:axId val="41626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6261672"/>
        <c:crosses val="autoZero"/>
        <c:auto val="1"/>
        <c:lblAlgn val="ctr"/>
        <c:lblOffset val="100"/>
        <c:noMultiLvlLbl val="0"/>
      </c:catAx>
      <c:valAx>
        <c:axId val="416261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626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/>
              <a:t> Fick du information på ett sätt som du förstod så att du vet vad du kan förvänta dig hemma?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'Fråga 1'!$D$14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1'!$E$13:$G$13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1'!$E$14:$G$14</c:f>
              <c:numCache>
                <c:formatCode>0.0%</c:formatCode>
                <c:ptCount val="3"/>
                <c:pt idx="0">
                  <c:v>0.93442622950819676</c:v>
                </c:pt>
                <c:pt idx="1">
                  <c:v>3.2786885245901641E-2</c:v>
                </c:pt>
                <c:pt idx="2">
                  <c:v>3.2786885245901641E-2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19-4E55-9A53-2C17F4D5664D}"/>
            </c:ext>
          </c:extLst>
        </c:ser>
        <c:ser>
          <c:idx val="1"/>
          <c:order val="1"/>
          <c:tx>
            <c:strRef>
              <c:f>'Fråga 1'!$D$15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1'!$E$13:$G$13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1'!$E$15:$G$15</c:f>
              <c:numCache>
                <c:formatCode>0.0%</c:formatCode>
                <c:ptCount val="3"/>
                <c:pt idx="0">
                  <c:v>0.89743589743589747</c:v>
                </c:pt>
                <c:pt idx="1">
                  <c:v>7.6923076923076927E-2</c:v>
                </c:pt>
                <c:pt idx="2">
                  <c:v>2.564102564102564E-2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19-4E55-9A53-2C17F4D566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4922264"/>
        <c:axId val="414922656"/>
      </c:barChart>
      <c:catAx>
        <c:axId val="41492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4922656"/>
        <c:crosses val="autoZero"/>
        <c:auto val="1"/>
        <c:lblAlgn val="ctr"/>
        <c:lblOffset val="100"/>
        <c:noMultiLvlLbl val="0"/>
      </c:catAx>
      <c:valAx>
        <c:axId val="41492265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4922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/>
              <a:t>Kände du att du fick möjlighet att ställa frågor?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6.5355920083659619E-2"/>
          <c:y val="0.14525770522560402"/>
          <c:w val="0.92205657331848667"/>
          <c:h val="0.70343095057760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'Fråga 2'!$D$14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2'!$E$13:$G$13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2'!$E$14:$G$14</c:f>
              <c:numCache>
                <c:formatCode>0.0%</c:formatCode>
                <c:ptCount val="3"/>
                <c:pt idx="0">
                  <c:v>0.98360655737704916</c:v>
                </c:pt>
                <c:pt idx="1">
                  <c:v>1.6393442622950821E-2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7D-4BD6-8807-02723B6BD8ED}"/>
            </c:ext>
          </c:extLst>
        </c:ser>
        <c:ser>
          <c:idx val="1"/>
          <c:order val="1"/>
          <c:tx>
            <c:strRef>
              <c:f>'Fråga 2'!$D$15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2'!$E$13:$G$13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2'!$E$15:$G$15</c:f>
              <c:numCache>
                <c:formatCode>0.0%</c:formatCode>
                <c:ptCount val="3"/>
                <c:pt idx="0">
                  <c:v>0.97435897435897434</c:v>
                </c:pt>
                <c:pt idx="1">
                  <c:v>2.564102564102564E-2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7D-4BD6-8807-02723B6BD8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7454184"/>
        <c:axId val="507451832"/>
      </c:barChart>
      <c:catAx>
        <c:axId val="50745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451832"/>
        <c:crosses val="autoZero"/>
        <c:auto val="1"/>
        <c:lblAlgn val="ctr"/>
        <c:lblOffset val="100"/>
        <c:noMultiLvlLbl val="0"/>
      </c:catAx>
      <c:valAx>
        <c:axId val="5074518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45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/>
              <a:t>Kände du att man lyssnade på dig och besvarade dina frågor?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'Fråga 3'!$D$14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3'!$E$13:$G$13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3'!$E$14:$G$14</c:f>
              <c:numCache>
                <c:formatCode>0.0%</c:formatCode>
                <c:ptCount val="3"/>
                <c:pt idx="0">
                  <c:v>0.9</c:v>
                </c:pt>
                <c:pt idx="1">
                  <c:v>0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8-4CE5-9F81-BE3AEAD380E1}"/>
            </c:ext>
          </c:extLst>
        </c:ser>
        <c:ser>
          <c:idx val="1"/>
          <c:order val="1"/>
          <c:tx>
            <c:strRef>
              <c:f>'Fråga 3'!$D$15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3'!$E$13:$G$13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3'!$E$15:$G$15</c:f>
              <c:numCache>
                <c:formatCode>0.0%</c:formatCode>
                <c:ptCount val="3"/>
                <c:pt idx="0">
                  <c:v>0.89743589743589747</c:v>
                </c:pt>
                <c:pt idx="1">
                  <c:v>2.564102564102564E-2</c:v>
                </c:pt>
                <c:pt idx="2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8-4CE5-9F81-BE3AEAD380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8591688"/>
        <c:axId val="507451440"/>
      </c:barChart>
      <c:catAx>
        <c:axId val="51859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7451440"/>
        <c:crosses val="autoZero"/>
        <c:auto val="1"/>
        <c:lblAlgn val="ctr"/>
        <c:lblOffset val="100"/>
        <c:noMultiLvlLbl val="0"/>
      </c:catAx>
      <c:valAx>
        <c:axId val="50745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59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/>
              <a:t>Kände du att du var delaktig och att man tog hänsyn till dina behov?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'Fråga 4'!$D$14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4'!$E$13:$G$13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4'!$E$14:$G$14</c:f>
              <c:numCache>
                <c:formatCode>0.0%</c:formatCode>
                <c:ptCount val="3"/>
                <c:pt idx="0">
                  <c:v>0.93333333333333335</c:v>
                </c:pt>
                <c:pt idx="1">
                  <c:v>1.6666666666666666E-2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9-46A1-95B1-5AD6299EB828}"/>
            </c:ext>
          </c:extLst>
        </c:ser>
        <c:ser>
          <c:idx val="1"/>
          <c:order val="1"/>
          <c:tx>
            <c:strRef>
              <c:f>'Fråga 4'!$D$15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4'!$E$13:$G$13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4'!$E$15:$G$15</c:f>
              <c:numCache>
                <c:formatCode>0.0%</c:formatCode>
                <c:ptCount val="3"/>
                <c:pt idx="0">
                  <c:v>0.87179487179487181</c:v>
                </c:pt>
                <c:pt idx="1">
                  <c:v>7.6923076923076927E-2</c:v>
                </c:pt>
                <c:pt idx="2">
                  <c:v>5.128205128205128E-2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D9-46A1-95B1-5AD6299EB8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072384"/>
        <c:axId val="513084928"/>
      </c:barChart>
      <c:catAx>
        <c:axId val="51307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3084928"/>
        <c:crosses val="autoZero"/>
        <c:auto val="1"/>
        <c:lblAlgn val="ctr"/>
        <c:lblOffset val="100"/>
        <c:noMultiLvlLbl val="0"/>
      </c:catAx>
      <c:valAx>
        <c:axId val="51308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30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/>
              <a:t>Vet du vart du skall vända dig om du har fler frågor?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'Fråga 5'!$D$14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5'!$E$13:$G$13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5'!$E$14:$G$14</c:f>
              <c:numCache>
                <c:formatCode>0.0%</c:formatCode>
                <c:ptCount val="3"/>
                <c:pt idx="0">
                  <c:v>0.65573770491803274</c:v>
                </c:pt>
                <c:pt idx="1">
                  <c:v>0.21311475409836064</c:v>
                </c:pt>
                <c:pt idx="2">
                  <c:v>0.13114754098360656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7-4C93-8260-5FA26088B658}"/>
            </c:ext>
          </c:extLst>
        </c:ser>
        <c:ser>
          <c:idx val="1"/>
          <c:order val="1"/>
          <c:tx>
            <c:strRef>
              <c:f>'Fråga 5'!$D$15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5'!$E$13:$G$13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5'!$E$15:$G$15</c:f>
              <c:numCache>
                <c:formatCode>0.0%</c:formatCode>
                <c:ptCount val="3"/>
                <c:pt idx="0">
                  <c:v>0.71794871794871795</c:v>
                </c:pt>
                <c:pt idx="1">
                  <c:v>0.23076923076923078</c:v>
                </c:pt>
                <c:pt idx="2">
                  <c:v>5.128205128205128E-2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47-4C93-8260-5FA26088B6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2398464"/>
        <c:axId val="582394544"/>
      </c:barChart>
      <c:catAx>
        <c:axId val="58239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2394544"/>
        <c:crosses val="autoZero"/>
        <c:auto val="1"/>
        <c:lblAlgn val="ctr"/>
        <c:lblOffset val="100"/>
        <c:noMultiLvlLbl val="0"/>
      </c:catAx>
      <c:valAx>
        <c:axId val="58239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239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800"/>
              <a:t>Känner du att det blivit som vi planerat?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'Fråga 6'!$D$14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6'!$E$13:$G$13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6'!$E$14:$G$14</c:f>
              <c:numCache>
                <c:formatCode>0.0%</c:formatCode>
                <c:ptCount val="3"/>
                <c:pt idx="0">
                  <c:v>0.9464285714285714</c:v>
                </c:pt>
                <c:pt idx="1">
                  <c:v>1.7857142857142856E-2</c:v>
                </c:pt>
                <c:pt idx="2">
                  <c:v>3.5714285714285712E-2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E-4D4F-A2F5-1A0E52BD7A7A}"/>
            </c:ext>
          </c:extLst>
        </c:ser>
        <c:ser>
          <c:idx val="1"/>
          <c:order val="1"/>
          <c:tx>
            <c:strRef>
              <c:f>'Fråga 6'!$D$15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'Fråga 6'!$E$13:$G$13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Till viss del</c:v>
                </c:pt>
              </c:strCache>
            </c:strRef>
          </c:cat>
          <c:val>
            <c:numRef>
              <c:f>'Fråga 6'!$E$15:$G$15</c:f>
              <c:numCache>
                <c:formatCode>0.0%</c:formatCode>
                <c:ptCount val="3"/>
                <c:pt idx="0">
                  <c:v>0.91666666666666663</c:v>
                </c:pt>
                <c:pt idx="1">
                  <c:v>2.7777777777777776E-2</c:v>
                </c:pt>
                <c:pt idx="2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4E-4D4F-A2F5-1A0E52BD7A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080224"/>
        <c:axId val="592154744"/>
      </c:barChart>
      <c:catAx>
        <c:axId val="51308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2154744"/>
        <c:crosses val="autoZero"/>
        <c:auto val="1"/>
        <c:lblAlgn val="ctr"/>
        <c:lblOffset val="100"/>
        <c:noMultiLvlLbl val="0"/>
      </c:catAx>
      <c:valAx>
        <c:axId val="59215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308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0931E-DACF-464B-B063-557771E328D1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6CA51-7C6C-41C8-B133-9C2E169021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666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0"/>
            <a:ext cx="53721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6" y="2107215"/>
            <a:ext cx="6303373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3033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grpSp>
        <p:nvGrpSpPr>
          <p:cNvPr id="13" name="Grupp 12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14" name="Bildobjekt 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5" name="Bildobjekt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11" name="Grupp 10"/>
          <p:cNvGrpSpPr/>
          <p:nvPr userDrawn="1"/>
        </p:nvGrpSpPr>
        <p:grpSpPr>
          <a:xfrm>
            <a:off x="429417" y="316336"/>
            <a:ext cx="1188367" cy="1364920"/>
            <a:chOff x="429418" y="5836343"/>
            <a:chExt cx="800098" cy="913088"/>
          </a:xfrm>
        </p:grpSpPr>
        <p:pic>
          <p:nvPicPr>
            <p:cNvPr id="16" name="Bildobjekt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7" name="textruta 16"/>
            <p:cNvSpPr txBox="1"/>
            <p:nvPr userDrawn="1"/>
          </p:nvSpPr>
          <p:spPr>
            <a:xfrm>
              <a:off x="429418" y="6358235"/>
              <a:ext cx="800098" cy="391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32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grpSp>
        <p:nvGrpSpPr>
          <p:cNvPr id="18" name="Grupp 17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9" name="Bildobjekt 18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5"/>
            <p:cNvPicPr/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32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525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6300" y="987425"/>
            <a:ext cx="5399088" cy="4791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52588" y="2057400"/>
            <a:ext cx="3932237" cy="3721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617B09-CE66-4C58-90D3-89ADED3328FF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74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0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7" name="Bildobjekt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9" name="Rektangel 8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173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6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94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1300" y="365125"/>
            <a:ext cx="984408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73200" y="1790699"/>
            <a:ext cx="4816475" cy="71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73200" y="2505075"/>
            <a:ext cx="4816475" cy="32734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64300" y="1790699"/>
            <a:ext cx="4927600" cy="714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64300" y="2505075"/>
            <a:ext cx="4927600" cy="32734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10" name="Rak 9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 userDrawn="1"/>
        </p:nvSpPr>
        <p:spPr>
          <a:xfrm>
            <a:off x="0" y="0"/>
            <a:ext cx="3930555" cy="694187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771958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71958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6" name="Bildobjekt 15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5"/>
            <p:cNvPicPr/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72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-12700" y="-1"/>
            <a:ext cx="6096000" cy="3416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 userDrawn="1"/>
        </p:nvSpPr>
        <p:spPr>
          <a:xfrm>
            <a:off x="6096000" y="3416299"/>
            <a:ext cx="6096000" cy="34417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72200" y="1409699"/>
            <a:ext cx="42418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4500" y="3660502"/>
            <a:ext cx="5181600" cy="1536989"/>
          </a:xfrm>
        </p:spPr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3660502"/>
            <a:ext cx="5118100" cy="24638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grpSp>
        <p:nvGrpSpPr>
          <p:cNvPr id="21" name="Grupp 20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18" name="Grupp 17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24" name="Bildobjekt 23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5"/>
            <p:cNvPicPr/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38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12" name="Bildobjekt 11"/>
            <p:cNvPicPr>
              <a:picLocks noChangeAspect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4" name="Bildobjekt 13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9" name="Grupp 8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5" name="Bildobjekt 14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5"/>
            <p:cNvPicPr/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  <p:grpSp>
        <p:nvGrpSpPr>
          <p:cNvPr id="17" name="Grupp 16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18" name="Bildobjekt 17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9" name="textruta 18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5" r:id="rId5"/>
    <p:sldLayoutId id="2147483658" r:id="rId6"/>
    <p:sldLayoutId id="2147483653" r:id="rId7"/>
    <p:sldLayoutId id="2147483651" r:id="rId8"/>
    <p:sldLayoutId id="2147483652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6" y="2107215"/>
            <a:ext cx="8159245" cy="2372967"/>
          </a:xfrm>
        </p:spPr>
        <p:txBody>
          <a:bodyPr>
            <a:normAutofit fontScale="90000"/>
          </a:bodyPr>
          <a:lstStyle/>
          <a:p>
            <a:r>
              <a:rPr lang="sv-SE" dirty="0"/>
              <a:t>VÅRDPLANERING UTIFRÅN PATIENTENS PERSPEKTIV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538489"/>
            <a:ext cx="7787283" cy="1655762"/>
          </a:xfrm>
        </p:spPr>
        <p:txBody>
          <a:bodyPr/>
          <a:lstStyle/>
          <a:p>
            <a:r>
              <a:rPr lang="sv-SE" dirty="0"/>
              <a:t>- En ministudie av Annika Simonsson - </a:t>
            </a:r>
          </a:p>
        </p:txBody>
      </p:sp>
    </p:spTree>
    <p:extLst>
      <p:ext uri="{BB962C8B-B14F-4D97-AF65-F5344CB8AC3E}">
        <p14:creationId xmlns:p14="http://schemas.microsoft.com/office/powerpoint/2010/main" val="311136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08100" y="2003020"/>
            <a:ext cx="9575799" cy="15865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000" dirty="0"/>
              <a:t>Kände du att man lyssnade på dig och besvarade dina frågor?</a:t>
            </a:r>
          </a:p>
          <a:p>
            <a:pPr algn="ctr"/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29573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DDDD7160-CC82-4467-9316-0BC3EEEF57D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12377" y="502023"/>
          <a:ext cx="11367247" cy="519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704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8100" y="365125"/>
            <a:ext cx="9575800" cy="1325563"/>
          </a:xfrm>
        </p:spPr>
        <p:txBody>
          <a:bodyPr>
            <a:normAutofit/>
          </a:bodyPr>
          <a:lstStyle/>
          <a:p>
            <a:r>
              <a:rPr lang="sv-SE" sz="4000" dirty="0"/>
              <a:t>Kände du att man lyssnade på dig </a:t>
            </a:r>
            <a:br>
              <a:rPr lang="sv-SE" sz="4000" dirty="0"/>
            </a:br>
            <a:r>
              <a:rPr lang="sv-SE" sz="4000" dirty="0"/>
              <a:t>och besvarade dina frågor?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44916" y="1690688"/>
            <a:ext cx="9575799" cy="2303698"/>
          </a:xfrm>
        </p:spPr>
        <p:txBody>
          <a:bodyPr/>
          <a:lstStyle/>
          <a:p>
            <a:r>
              <a:rPr lang="sv-SE" dirty="0"/>
              <a:t>Vet inte</a:t>
            </a:r>
          </a:p>
          <a:p>
            <a:r>
              <a:rPr lang="sv-SE" dirty="0"/>
              <a:t>Hade inga frågor</a:t>
            </a:r>
          </a:p>
          <a:p>
            <a:r>
              <a:rPr lang="sv-SE" dirty="0"/>
              <a:t>Ja ibland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372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08100" y="1999357"/>
            <a:ext cx="9575799" cy="2052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000" dirty="0"/>
              <a:t>Kände du att du var delaktig och att man tog hänsyn till dina behov?</a:t>
            </a:r>
          </a:p>
          <a:p>
            <a:pPr marL="0" indent="0" algn="ctr">
              <a:buNone/>
            </a:pP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416869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E9D791B-9DAC-40CB-B010-F7BCEA3FC39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76335" y="559837"/>
          <a:ext cx="11439331" cy="520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797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6914" y="365125"/>
            <a:ext cx="9916886" cy="1325563"/>
          </a:xfrm>
        </p:spPr>
        <p:txBody>
          <a:bodyPr>
            <a:normAutofit/>
          </a:bodyPr>
          <a:lstStyle/>
          <a:p>
            <a:r>
              <a:rPr lang="sv-SE" sz="4000" dirty="0"/>
              <a:t>Kände du att du var delaktig </a:t>
            </a:r>
            <a:br>
              <a:rPr lang="sv-SE" sz="4000" dirty="0"/>
            </a:br>
            <a:r>
              <a:rPr lang="sv-SE" sz="4000" dirty="0"/>
              <a:t>och att man tog hänsyn till dina behov?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07457" y="1690688"/>
            <a:ext cx="9575799" cy="3955227"/>
          </a:xfrm>
        </p:spPr>
        <p:txBody>
          <a:bodyPr/>
          <a:lstStyle/>
          <a:p>
            <a:r>
              <a:rPr lang="sv-SE" dirty="0"/>
              <a:t>Tveksamt</a:t>
            </a:r>
          </a:p>
          <a:p>
            <a:r>
              <a:rPr lang="sv-SE" dirty="0"/>
              <a:t>Oklart</a:t>
            </a:r>
          </a:p>
          <a:p>
            <a:r>
              <a:rPr lang="sv-SE" dirty="0"/>
              <a:t>Jag vet inte</a:t>
            </a:r>
          </a:p>
          <a:p>
            <a:r>
              <a:rPr lang="sv-SE" dirty="0"/>
              <a:t>Svårt att tala om det</a:t>
            </a:r>
          </a:p>
          <a:p>
            <a:r>
              <a:rPr lang="sv-SE" dirty="0"/>
              <a:t>De viskade till maken, kände sig överkörd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8015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08101" y="2030464"/>
            <a:ext cx="9575799" cy="1832410"/>
          </a:xfrm>
        </p:spPr>
        <p:txBody>
          <a:bodyPr/>
          <a:lstStyle/>
          <a:p>
            <a:pPr marL="0" indent="0" algn="ctr">
              <a:buNone/>
            </a:pPr>
            <a:r>
              <a:rPr lang="sv-SE" sz="4000" dirty="0"/>
              <a:t>Vet du vart du skall vända dig om du har fler frågor?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0766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E12E6E3-C439-4210-8AA2-971EA90186B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48343" y="541177"/>
          <a:ext cx="11495314" cy="522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526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31641" y="365125"/>
            <a:ext cx="10122159" cy="1325563"/>
          </a:xfrm>
        </p:spPr>
        <p:txBody>
          <a:bodyPr>
            <a:normAutofit/>
          </a:bodyPr>
          <a:lstStyle/>
          <a:p>
            <a:r>
              <a:rPr lang="sv-SE" sz="4000" dirty="0"/>
              <a:t>Vet du vart du skall vända dig om du har fler frågor?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07457" y="1690688"/>
            <a:ext cx="9575799" cy="3955227"/>
          </a:xfrm>
        </p:spPr>
        <p:txBody>
          <a:bodyPr>
            <a:normAutofit/>
          </a:bodyPr>
          <a:lstStyle/>
          <a:p>
            <a:r>
              <a:rPr lang="sv-SE" sz="2400" dirty="0"/>
              <a:t>Nej</a:t>
            </a:r>
          </a:p>
          <a:p>
            <a:r>
              <a:rPr lang="sv-SE" sz="2400" dirty="0"/>
              <a:t>Inte i dagsläget</a:t>
            </a:r>
          </a:p>
          <a:p>
            <a:r>
              <a:rPr lang="sv-SE" sz="2400" dirty="0"/>
              <a:t>Oklart</a:t>
            </a:r>
          </a:p>
          <a:p>
            <a:r>
              <a:rPr lang="sv-SE" sz="2400" dirty="0"/>
              <a:t>Jag vet inte</a:t>
            </a:r>
          </a:p>
          <a:p>
            <a:r>
              <a:rPr lang="sv-SE" sz="2400" dirty="0"/>
              <a:t>Känns oroligt</a:t>
            </a:r>
          </a:p>
          <a:p>
            <a:r>
              <a:rPr lang="sv-SE" sz="2400" dirty="0"/>
              <a:t>Nej men det löser sig kanske</a:t>
            </a:r>
          </a:p>
          <a:p>
            <a:r>
              <a:rPr lang="sv-SE" sz="2400" dirty="0"/>
              <a:t>Ringer anhörig i så fall</a:t>
            </a:r>
          </a:p>
          <a:p>
            <a:r>
              <a:rPr lang="sv-SE" sz="2400" dirty="0"/>
              <a:t>Jag frågar personalen</a:t>
            </a:r>
          </a:p>
          <a:p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664347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08101" y="2030463"/>
            <a:ext cx="9575799" cy="1907055"/>
          </a:xfrm>
        </p:spPr>
        <p:txBody>
          <a:bodyPr/>
          <a:lstStyle/>
          <a:p>
            <a:pPr marL="0" indent="0" algn="ctr">
              <a:buNone/>
            </a:pPr>
            <a:r>
              <a:rPr lang="sv-SE" sz="4000" dirty="0"/>
              <a:t>Känner du att det blivit som vi planerat?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607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0282" y="1724206"/>
            <a:ext cx="10811435" cy="3955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000" dirty="0"/>
              <a:t>100 patienter fick svara på </a:t>
            </a:r>
            <a:br>
              <a:rPr lang="sv-SE" sz="4000" dirty="0"/>
            </a:br>
            <a:r>
              <a:rPr lang="sv-SE" sz="4000" dirty="0"/>
              <a:t>6 olika frågor om hur de upplevt vårdplaneringen</a:t>
            </a:r>
          </a:p>
          <a:p>
            <a:pPr marL="0" indent="0" algn="ctr">
              <a:buNone/>
            </a:pPr>
            <a:endParaRPr lang="sv-SE" sz="4000" dirty="0"/>
          </a:p>
          <a:p>
            <a:pPr marL="0" indent="0" algn="ctr">
              <a:buNone/>
            </a:pPr>
            <a:r>
              <a:rPr lang="sv-SE" sz="4000" dirty="0"/>
              <a:t>61 kvinnor &amp; 39 män deltog</a:t>
            </a:r>
          </a:p>
        </p:txBody>
      </p:sp>
    </p:spTree>
    <p:extLst>
      <p:ext uri="{BB962C8B-B14F-4D97-AF65-F5344CB8AC3E}">
        <p14:creationId xmlns:p14="http://schemas.microsoft.com/office/powerpoint/2010/main" val="2764480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196CAA5-D7F6-48EA-BF25-667E48BFDDE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48343" y="559838"/>
          <a:ext cx="11495314" cy="520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434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31641" y="365125"/>
            <a:ext cx="10122159" cy="1325563"/>
          </a:xfrm>
        </p:spPr>
        <p:txBody>
          <a:bodyPr/>
          <a:lstStyle/>
          <a:p>
            <a:r>
              <a:rPr lang="sv-SE" dirty="0"/>
              <a:t>Känner du att det blivit som vi planerat?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04820" y="1683205"/>
            <a:ext cx="9575799" cy="3955227"/>
          </a:xfrm>
        </p:spPr>
        <p:txBody>
          <a:bodyPr>
            <a:normAutofit/>
          </a:bodyPr>
          <a:lstStyle/>
          <a:p>
            <a:r>
              <a:rPr lang="sv-SE" sz="2000" dirty="0"/>
              <a:t>Väldigt nöjd med insatserna</a:t>
            </a:r>
          </a:p>
          <a:p>
            <a:r>
              <a:rPr lang="sv-SE" sz="2000" dirty="0"/>
              <a:t>Kunde varit bättre information vid hemgång</a:t>
            </a:r>
          </a:p>
          <a:p>
            <a:r>
              <a:rPr lang="sv-SE" sz="2000" dirty="0"/>
              <a:t>Bristfällig info från läkaren på sjukhuset</a:t>
            </a:r>
          </a:p>
          <a:p>
            <a:r>
              <a:rPr lang="sv-SE" sz="2000" dirty="0"/>
              <a:t>Dålig kommunikation mellan kommun, patient och närstående</a:t>
            </a:r>
          </a:p>
          <a:p>
            <a:r>
              <a:rPr lang="sv-SE" sz="2000" dirty="0"/>
              <a:t>Rehab arbetade väldigt snabbt</a:t>
            </a:r>
          </a:p>
          <a:p>
            <a:r>
              <a:rPr lang="sv-SE" sz="2000" dirty="0"/>
              <a:t>Har avsagt sig hjälp</a:t>
            </a:r>
          </a:p>
          <a:p>
            <a:r>
              <a:rPr lang="sv-SE" sz="2000" dirty="0"/>
              <a:t>Nej men det löser sig kanske</a:t>
            </a:r>
          </a:p>
          <a:p>
            <a:r>
              <a:rPr lang="sv-SE" sz="2000" dirty="0"/>
              <a:t>Går ej att nå patienten</a:t>
            </a:r>
          </a:p>
          <a:p>
            <a:r>
              <a:rPr lang="sv-SE" sz="2000" dirty="0"/>
              <a:t>Pat avliden</a:t>
            </a:r>
          </a:p>
        </p:txBody>
      </p:sp>
    </p:spTree>
    <p:extLst>
      <p:ext uri="{BB962C8B-B14F-4D97-AF65-F5344CB8AC3E}">
        <p14:creationId xmlns:p14="http://schemas.microsoft.com/office/powerpoint/2010/main" val="141822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10C685F9-439E-46BA-A424-FA17D106A4E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76300" y="681319"/>
          <a:ext cx="10439400" cy="4968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8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08101" y="2017288"/>
            <a:ext cx="9575799" cy="1909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000" dirty="0"/>
              <a:t>Fick du information på ett sätt som du förstod, så att du vet vad du kan förvänta dig hemma?</a:t>
            </a:r>
          </a:p>
          <a:p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34050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B35E78F8-E00E-452C-8F19-DADB9EE919E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23900" y="197223"/>
          <a:ext cx="10744200" cy="5549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142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8100" y="365125"/>
            <a:ext cx="9793222" cy="1325563"/>
          </a:xfrm>
        </p:spPr>
        <p:txBody>
          <a:bodyPr>
            <a:normAutofit fontScale="90000"/>
          </a:bodyPr>
          <a:lstStyle/>
          <a:p>
            <a:r>
              <a:rPr lang="sv-SE" dirty="0"/>
              <a:t>Fick du information på ett sätt som du förstod,</a:t>
            </a:r>
            <a:br>
              <a:rPr lang="sv-SE" dirty="0"/>
            </a:br>
            <a:r>
              <a:rPr lang="sv-SE" dirty="0"/>
              <a:t> så att du vet vad du kan förvänta dig hemma?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25523" y="1838605"/>
            <a:ext cx="9575799" cy="3180790"/>
          </a:xfrm>
        </p:spPr>
        <p:txBody>
          <a:bodyPr/>
          <a:lstStyle/>
          <a:p>
            <a:r>
              <a:rPr lang="sv-SE" dirty="0"/>
              <a:t>Biståndsbedömaren återkommer</a:t>
            </a:r>
          </a:p>
          <a:p>
            <a:r>
              <a:rPr lang="sv-SE" dirty="0"/>
              <a:t>Ja, genom barnen</a:t>
            </a:r>
          </a:p>
          <a:p>
            <a:r>
              <a:rPr lang="sv-SE" dirty="0"/>
              <a:t>Det var en opersonlig och dålig lokal</a:t>
            </a:r>
          </a:p>
          <a:p>
            <a:r>
              <a:rPr lang="sv-SE" dirty="0"/>
              <a:t>Tråkigt att kommunen inte kunde meddela vilket boende det blev</a:t>
            </a:r>
          </a:p>
          <a:p>
            <a:r>
              <a:rPr lang="sv-SE" dirty="0"/>
              <a:t>Jag kommer inte ihåg, förstod inte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099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08100" y="2003843"/>
            <a:ext cx="9575799" cy="1425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000" dirty="0"/>
              <a:t>Kände du att du fick möjlighet att ställa frågor?</a:t>
            </a:r>
          </a:p>
          <a:p>
            <a:pPr algn="ctr"/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82693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0E87451D-943B-4835-B63B-AA802E59F61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37882" y="537882"/>
          <a:ext cx="11098306" cy="516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36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8100" y="365125"/>
            <a:ext cx="9575800" cy="1325563"/>
          </a:xfrm>
        </p:spPr>
        <p:txBody>
          <a:bodyPr>
            <a:normAutofit/>
          </a:bodyPr>
          <a:lstStyle/>
          <a:p>
            <a:r>
              <a:rPr lang="sv-SE" sz="4000" dirty="0"/>
              <a:t>Kände du att du fick möjlighet att ställa frågor?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21133" y="1690688"/>
            <a:ext cx="9575799" cy="743839"/>
          </a:xfrm>
        </p:spPr>
        <p:txBody>
          <a:bodyPr/>
          <a:lstStyle/>
          <a:p>
            <a:r>
              <a:rPr lang="sv-SE" dirty="0"/>
              <a:t>Kände att jag blev avbruten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409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I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298"/>
      </a:accent1>
      <a:accent2>
        <a:srgbClr val="582C83"/>
      </a:accent2>
      <a:accent3>
        <a:srgbClr val="A8AD00"/>
      </a:accent3>
      <a:accent4>
        <a:srgbClr val="F2A900"/>
      </a:accent4>
      <a:accent5>
        <a:srgbClr val="4A773C"/>
      </a:accent5>
      <a:accent6>
        <a:srgbClr val="9D2235"/>
      </a:accent6>
      <a:hlink>
        <a:srgbClr val="A8AD00"/>
      </a:hlink>
      <a:folHlink>
        <a:srgbClr val="582C83"/>
      </a:folHlink>
    </a:clrScheme>
    <a:fontScheme name="GI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ökfärgat 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815B0183-F518-45B1-8305-430C25CD4829}" vid="{08E49632-01C0-4481-925F-B58FB4E6D2D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konferens 180530</Template>
  <TotalTime>5</TotalTime>
  <Words>366</Words>
  <Application>Microsoft Office PowerPoint</Application>
  <PresentationFormat>Bredbild</PresentationFormat>
  <Paragraphs>55</Paragraphs>
  <Slides>21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Office-tema</vt:lpstr>
      <vt:lpstr>VÅRDPLANERING UTIFRÅN PATIENTENS PERSPEKTIV</vt:lpstr>
      <vt:lpstr>PowerPoint-presentation</vt:lpstr>
      <vt:lpstr>PowerPoint-presentation</vt:lpstr>
      <vt:lpstr>PowerPoint-presentation</vt:lpstr>
      <vt:lpstr>PowerPoint-presentation</vt:lpstr>
      <vt:lpstr>Fick du information på ett sätt som du förstod,  så att du vet vad du kan förvänta dig hemma?</vt:lpstr>
      <vt:lpstr>PowerPoint-presentation</vt:lpstr>
      <vt:lpstr>PowerPoint-presentation</vt:lpstr>
      <vt:lpstr>Kände du att du fick möjlighet att ställa frågor?</vt:lpstr>
      <vt:lpstr>PowerPoint-presentation</vt:lpstr>
      <vt:lpstr>PowerPoint-presentation</vt:lpstr>
      <vt:lpstr>Kände du att man lyssnade på dig  och besvarade dina frågor?</vt:lpstr>
      <vt:lpstr>PowerPoint-presentation</vt:lpstr>
      <vt:lpstr>PowerPoint-presentation</vt:lpstr>
      <vt:lpstr>Kände du att du var delaktig  och att man tog hänsyn till dina behov?</vt:lpstr>
      <vt:lpstr>PowerPoint-presentation</vt:lpstr>
      <vt:lpstr>PowerPoint-presentation</vt:lpstr>
      <vt:lpstr>Vet du vart du skall vända dig om du har fler frågor?</vt:lpstr>
      <vt:lpstr>PowerPoint-presentation</vt:lpstr>
      <vt:lpstr>PowerPoint-presentation</vt:lpstr>
      <vt:lpstr>Känner du att det blivit som vi planerat?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eTeam för välfärdsteknologi  - organisering, införande och användning av välfärdsteknologi i kommunal vård och omsorg</dc:title>
  <dc:creator>Linn Wallér</dc:creator>
  <cp:lastModifiedBy>Linn Wallér</cp:lastModifiedBy>
  <cp:revision>4</cp:revision>
  <dcterms:created xsi:type="dcterms:W3CDTF">2018-05-29T20:34:56Z</dcterms:created>
  <dcterms:modified xsi:type="dcterms:W3CDTF">2018-05-29T20:40:01Z</dcterms:modified>
</cp:coreProperties>
</file>