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298"/>
    <a:srgbClr val="F2A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5" autoAdjust="0"/>
    <p:restoredTop sz="78292" autoAdjust="0"/>
  </p:normalViewPr>
  <p:slideViewPr>
    <p:cSldViewPr snapToGrid="0">
      <p:cViewPr varScale="1">
        <p:scale>
          <a:sx n="64" d="100"/>
          <a:sy n="64" d="100"/>
        </p:scale>
        <p:origin x="72" y="5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000931E-DACF-464B-B063-557771E328D1}" type="datetimeFigureOut">
              <a:rPr lang="sv-SE" smtClean="0"/>
              <a:t>2018-05-29</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8B6CA51-7C6C-41C8-B133-9C2E169021B0}" type="slidenum">
              <a:rPr lang="sv-SE" smtClean="0"/>
              <a:t>‹#›</a:t>
            </a:fld>
            <a:endParaRPr lang="sv-SE"/>
          </a:p>
        </p:txBody>
      </p:sp>
    </p:spTree>
    <p:extLst>
      <p:ext uri="{BB962C8B-B14F-4D97-AF65-F5344CB8AC3E}">
        <p14:creationId xmlns:p14="http://schemas.microsoft.com/office/powerpoint/2010/main" val="27966676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0000"/>
              </a:lnSpc>
            </a:pPr>
            <a:r>
              <a:rPr lang="sv-SE" sz="1200" dirty="0"/>
              <a:t>Pols (2012) menar att teknik kan erbjuda fullgoda alternativ till kommunikation då det inte bör ses som ett självändamål att fysisk kontakt ska finnas i ett möte, det är sammanhanget som bör styra. </a:t>
            </a:r>
          </a:p>
          <a:p>
            <a:pPr>
              <a:lnSpc>
                <a:spcPct val="100000"/>
              </a:lnSpc>
            </a:pPr>
            <a:r>
              <a:rPr lang="sv-SE" sz="1200" dirty="0"/>
              <a:t>Vad innebär sammanhanget och hur kan detta översättas till vårdens kontext? </a:t>
            </a:r>
            <a:br>
              <a:rPr lang="sv-SE" sz="1200" dirty="0"/>
            </a:br>
            <a:r>
              <a:rPr lang="sv-SE" sz="1200" dirty="0"/>
              <a:t>Finns det situationer i patientmöten där den fysiska kontakten är viktigare än andra? </a:t>
            </a:r>
            <a:br>
              <a:rPr lang="sv-SE" sz="1200" dirty="0"/>
            </a:br>
            <a:r>
              <a:rPr lang="sv-SE" sz="1200" dirty="0"/>
              <a:t>Kan det finnas lägen då vård- och omsorgsplanering fungerar fullgott via distansmöte men andra situationer där det är olämpligt?</a:t>
            </a:r>
          </a:p>
          <a:p>
            <a:pPr>
              <a:lnSpc>
                <a:spcPct val="100000"/>
              </a:lnSpc>
            </a:pPr>
            <a:r>
              <a:rPr lang="sv-SE" sz="1200" dirty="0"/>
              <a:t>Ett digitalt möte skapar nya möjligheter men kan även innebära nya aspekter att ta hänsyn till.</a:t>
            </a:r>
          </a:p>
          <a:p>
            <a:pPr>
              <a:lnSpc>
                <a:spcPct val="100000"/>
              </a:lnSpc>
            </a:pPr>
            <a:r>
              <a:rPr lang="sv-SE" sz="1200" dirty="0" err="1"/>
              <a:t>Ihde</a:t>
            </a:r>
            <a:r>
              <a:rPr lang="sv-SE" sz="1200" dirty="0"/>
              <a:t> (1995): människans förhållande till teknik. Hur vi både påverkar och påverkas av den. </a:t>
            </a:r>
            <a:br>
              <a:rPr lang="sv-SE" sz="1200" dirty="0"/>
            </a:br>
            <a:r>
              <a:rPr lang="sv-SE" sz="1200" dirty="0"/>
              <a:t>Vad innebär det för oss som vårdpersonal i ett distansmöte? Hur kan vi balansera teknik och mänsklighet och ha patienten som person i centrum trots att vi inte befinner oss i samma rum? </a:t>
            </a:r>
          </a:p>
          <a:p>
            <a:endParaRPr lang="sv-SE" dirty="0"/>
          </a:p>
        </p:txBody>
      </p:sp>
      <p:sp>
        <p:nvSpPr>
          <p:cNvPr id="4" name="Platshållare för bildnummer 3"/>
          <p:cNvSpPr>
            <a:spLocks noGrp="1"/>
          </p:cNvSpPr>
          <p:nvPr>
            <p:ph type="sldNum" sz="quarter" idx="10"/>
          </p:nvPr>
        </p:nvSpPr>
        <p:spPr/>
        <p:txBody>
          <a:bodyPr/>
          <a:lstStyle/>
          <a:p>
            <a:fld id="{8BD74170-6F26-504E-B316-A26F8EECD3CA}" type="slidenum">
              <a:rPr lang="sv-SE" smtClean="0"/>
              <a:t>4</a:t>
            </a:fld>
            <a:endParaRPr lang="sv-SE"/>
          </a:p>
        </p:txBody>
      </p:sp>
    </p:spTree>
    <p:extLst>
      <p:ext uri="{BB962C8B-B14F-4D97-AF65-F5344CB8AC3E}">
        <p14:creationId xmlns:p14="http://schemas.microsoft.com/office/powerpoint/2010/main" val="40670707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pPr>
            <a:r>
              <a:rPr lang="sv-SE" dirty="0"/>
              <a:t>Syftet med studien var att undersöka förutsättningar vid vård- och omsorgsplanering via videokonferens och hur detta påverkar möjligheten för vårdpersonalen att uppfatta helhet och således utföra ett personcentrerat möte på distans.</a:t>
            </a:r>
          </a:p>
          <a:p>
            <a:pPr>
              <a:lnSpc>
                <a:spcPct val="120000"/>
              </a:lnSpc>
            </a:pPr>
            <a:r>
              <a:rPr lang="sv-SE" dirty="0"/>
              <a:t>En kvalitativ forskningsansats användes för att erhålla en förståelse av sjuksköterskors erfarenhet av vård- och omsorgsplanering via videokonferens. </a:t>
            </a:r>
          </a:p>
          <a:p>
            <a:pPr>
              <a:lnSpc>
                <a:spcPct val="120000"/>
              </a:lnSpc>
            </a:pPr>
            <a:r>
              <a:rPr lang="sv-SE" dirty="0"/>
              <a:t>Metoden bestod av en inledande explorativ litteraturstudie samt enskilda personliga semi-strukturerade intervjuer. </a:t>
            </a:r>
          </a:p>
          <a:p>
            <a:pPr>
              <a:lnSpc>
                <a:spcPct val="120000"/>
              </a:lnSpc>
            </a:pPr>
            <a:r>
              <a:rPr lang="sv-SE" dirty="0"/>
              <a:t>Urvalet bestod av totalt sju sjuksköterskor inom slutenvård, primärvård och kommunal hemsjukvård. </a:t>
            </a:r>
          </a:p>
          <a:p>
            <a:pPr>
              <a:lnSpc>
                <a:spcPct val="120000"/>
              </a:lnSpc>
            </a:pPr>
            <a:r>
              <a:rPr lang="sv-SE" dirty="0"/>
              <a:t>Analysen av intervjumaterialet utfördes med en induktiv ansats inspirerad av fenomenologi.</a:t>
            </a:r>
          </a:p>
          <a:p>
            <a:endParaRPr lang="sv-SE" dirty="0"/>
          </a:p>
        </p:txBody>
      </p:sp>
      <p:sp>
        <p:nvSpPr>
          <p:cNvPr id="4" name="Platshållare för bildnummer 3"/>
          <p:cNvSpPr>
            <a:spLocks noGrp="1"/>
          </p:cNvSpPr>
          <p:nvPr>
            <p:ph type="sldNum" sz="quarter" idx="10"/>
          </p:nvPr>
        </p:nvSpPr>
        <p:spPr/>
        <p:txBody>
          <a:bodyPr/>
          <a:lstStyle/>
          <a:p>
            <a:fld id="{8BD74170-6F26-504E-B316-A26F8EECD3CA}" type="slidenum">
              <a:rPr lang="sv-SE" smtClean="0"/>
              <a:t>6</a:t>
            </a:fld>
            <a:endParaRPr lang="sv-SE"/>
          </a:p>
        </p:txBody>
      </p:sp>
    </p:spTree>
    <p:extLst>
      <p:ext uri="{BB962C8B-B14F-4D97-AF65-F5344CB8AC3E}">
        <p14:creationId xmlns:p14="http://schemas.microsoft.com/office/powerpoint/2010/main" val="2496665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0000"/>
              </a:lnSpc>
            </a:pPr>
            <a:r>
              <a:rPr lang="sv-SE" dirty="0">
                <a:solidFill>
                  <a:schemeClr val="accent1"/>
                </a:solidFill>
              </a:rPr>
              <a:t>Digitala möten och kommunikation, påverkande faktorer</a:t>
            </a:r>
          </a:p>
          <a:p>
            <a:pPr>
              <a:lnSpc>
                <a:spcPct val="100000"/>
              </a:lnSpc>
            </a:pPr>
            <a:r>
              <a:rPr lang="sv-SE" dirty="0">
                <a:solidFill>
                  <a:schemeClr val="accent1"/>
                </a:solidFill>
              </a:rPr>
              <a:t>Videoteknik vid vård- och omsorgsplanering</a:t>
            </a:r>
          </a:p>
          <a:p>
            <a:pPr>
              <a:lnSpc>
                <a:spcPct val="100000"/>
              </a:lnSpc>
            </a:pPr>
            <a:r>
              <a:rPr lang="sv-SE" dirty="0"/>
              <a:t>Datorisering och etik</a:t>
            </a:r>
          </a:p>
          <a:p>
            <a:pPr>
              <a:lnSpc>
                <a:spcPct val="100000"/>
              </a:lnSpc>
            </a:pPr>
            <a:r>
              <a:rPr lang="sv-SE" dirty="0"/>
              <a:t>Vårdvetenskapliga begrepp kopplat till möten och kommunikation</a:t>
            </a:r>
          </a:p>
          <a:p>
            <a:pPr lvl="1">
              <a:lnSpc>
                <a:spcPct val="100000"/>
              </a:lnSpc>
            </a:pPr>
            <a:r>
              <a:rPr lang="sv-SE" dirty="0"/>
              <a:t>Livsvärld</a:t>
            </a:r>
          </a:p>
          <a:p>
            <a:pPr lvl="1">
              <a:lnSpc>
                <a:spcPct val="100000"/>
              </a:lnSpc>
            </a:pPr>
            <a:r>
              <a:rPr lang="sv-SE" dirty="0"/>
              <a:t>Helhet och personcentrerad vård</a:t>
            </a:r>
          </a:p>
          <a:p>
            <a:pPr lvl="1">
              <a:lnSpc>
                <a:spcPct val="100000"/>
              </a:lnSpc>
            </a:pPr>
            <a:r>
              <a:rPr lang="sv-SE" dirty="0"/>
              <a:t>Det mellanmänskliga i det goda mötet</a:t>
            </a:r>
          </a:p>
          <a:p>
            <a:endParaRPr lang="sv-SE" dirty="0"/>
          </a:p>
        </p:txBody>
      </p:sp>
      <p:sp>
        <p:nvSpPr>
          <p:cNvPr id="4" name="Platshållare för bildnummer 3"/>
          <p:cNvSpPr>
            <a:spLocks noGrp="1"/>
          </p:cNvSpPr>
          <p:nvPr>
            <p:ph type="sldNum" sz="quarter" idx="10"/>
          </p:nvPr>
        </p:nvSpPr>
        <p:spPr/>
        <p:txBody>
          <a:bodyPr/>
          <a:lstStyle/>
          <a:p>
            <a:fld id="{8BD74170-6F26-504E-B316-A26F8EECD3CA}" type="slidenum">
              <a:rPr lang="sv-SE" smtClean="0"/>
              <a:t>7</a:t>
            </a:fld>
            <a:endParaRPr lang="sv-SE"/>
          </a:p>
        </p:txBody>
      </p:sp>
    </p:spTree>
    <p:extLst>
      <p:ext uri="{BB962C8B-B14F-4D97-AF65-F5344CB8AC3E}">
        <p14:creationId xmlns:p14="http://schemas.microsoft.com/office/powerpoint/2010/main" val="231992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00000"/>
              </a:lnSpc>
            </a:pPr>
            <a:r>
              <a:rPr lang="sv-SE" sz="1200" dirty="0"/>
              <a:t>Resultatet visar att kommunikationen påverkas och att möten via videoteknik förlorar närhet och således en del av den mänskliga kontakten. </a:t>
            </a:r>
          </a:p>
          <a:p>
            <a:pPr>
              <a:lnSpc>
                <a:spcPct val="100000"/>
              </a:lnSpc>
            </a:pPr>
            <a:r>
              <a:rPr lang="sv-SE" sz="1200" dirty="0"/>
              <a:t>Detta kan bidra till sämre möjlighet att se varandra som personer men kan kompenseras av ett personcentrerat förhållningssätt.</a:t>
            </a:r>
          </a:p>
          <a:p>
            <a:pPr>
              <a:lnSpc>
                <a:spcPct val="100000"/>
              </a:lnSpc>
            </a:pPr>
            <a:r>
              <a:rPr lang="sv-SE" sz="1200" dirty="0"/>
              <a:t>Tekniken kan fungera som ett medel för mänsklig interaktion dock ej ersättning för det.</a:t>
            </a:r>
          </a:p>
          <a:p>
            <a:endParaRPr lang="sv-SE" dirty="0"/>
          </a:p>
        </p:txBody>
      </p:sp>
      <p:sp>
        <p:nvSpPr>
          <p:cNvPr id="4" name="Platshållare för bildnummer 3"/>
          <p:cNvSpPr>
            <a:spLocks noGrp="1"/>
          </p:cNvSpPr>
          <p:nvPr>
            <p:ph type="sldNum" sz="quarter" idx="10"/>
          </p:nvPr>
        </p:nvSpPr>
        <p:spPr/>
        <p:txBody>
          <a:bodyPr/>
          <a:lstStyle/>
          <a:p>
            <a:fld id="{8BD74170-6F26-504E-B316-A26F8EECD3CA}" type="slidenum">
              <a:rPr lang="sv-SE" smtClean="0"/>
              <a:t>8</a:t>
            </a:fld>
            <a:endParaRPr lang="sv-SE"/>
          </a:p>
        </p:txBody>
      </p:sp>
    </p:spTree>
    <p:extLst>
      <p:ext uri="{BB962C8B-B14F-4D97-AF65-F5344CB8AC3E}">
        <p14:creationId xmlns:p14="http://schemas.microsoft.com/office/powerpoint/2010/main" val="2857881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pPr>
            <a:r>
              <a:rPr lang="sv-SE" dirty="0"/>
              <a:t>Samordnad vård- och omsorgsplanering via videokonferens innebär utmaningar i att skapa närvaro och ett genuint intresse som kompenserar för den fysiska närhet som förloras. (Fredriksson, 1999): ”</a:t>
            </a:r>
            <a:r>
              <a:rPr lang="sv-SE" dirty="0" err="1"/>
              <a:t>Being-there</a:t>
            </a:r>
            <a:r>
              <a:rPr lang="sv-SE" dirty="0"/>
              <a:t>” kontra ”</a:t>
            </a:r>
            <a:r>
              <a:rPr lang="sv-SE" dirty="0" err="1"/>
              <a:t>being-with</a:t>
            </a:r>
            <a:r>
              <a:rPr lang="sv-SE" dirty="0"/>
              <a:t>”.</a:t>
            </a:r>
          </a:p>
          <a:p>
            <a:pPr>
              <a:lnSpc>
                <a:spcPct val="120000"/>
              </a:lnSpc>
            </a:pPr>
            <a:r>
              <a:rPr lang="sv-SE" dirty="0"/>
              <a:t>Mötesformen kan göra det svårare se varandra som personer men detta hinder kan kompenseras av ett personcentrerat förhållningssätt. </a:t>
            </a:r>
          </a:p>
          <a:p>
            <a:pPr>
              <a:lnSpc>
                <a:spcPct val="120000"/>
              </a:lnSpc>
            </a:pPr>
            <a:r>
              <a:rPr lang="sv-SE" dirty="0"/>
              <a:t>Sjuksköterskan behöver vara väl förtrogen med personcentrerad vård för att kunna möta patienten trots den barriär som skärmen kan utgöra.</a:t>
            </a:r>
          </a:p>
          <a:p>
            <a:endParaRPr lang="sv-SE" dirty="0"/>
          </a:p>
        </p:txBody>
      </p:sp>
      <p:sp>
        <p:nvSpPr>
          <p:cNvPr id="4" name="Platshållare för bildnummer 3"/>
          <p:cNvSpPr>
            <a:spLocks noGrp="1"/>
          </p:cNvSpPr>
          <p:nvPr>
            <p:ph type="sldNum" sz="quarter" idx="10"/>
          </p:nvPr>
        </p:nvSpPr>
        <p:spPr/>
        <p:txBody>
          <a:bodyPr/>
          <a:lstStyle/>
          <a:p>
            <a:fld id="{8BD74170-6F26-504E-B316-A26F8EECD3CA}" type="slidenum">
              <a:rPr lang="sv-SE" smtClean="0"/>
              <a:t>17</a:t>
            </a:fld>
            <a:endParaRPr lang="sv-SE"/>
          </a:p>
        </p:txBody>
      </p:sp>
    </p:spTree>
    <p:extLst>
      <p:ext uri="{BB962C8B-B14F-4D97-AF65-F5344CB8AC3E}">
        <p14:creationId xmlns:p14="http://schemas.microsoft.com/office/powerpoint/2010/main" val="978642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a:lnSpc>
                <a:spcPct val="120000"/>
              </a:lnSpc>
            </a:pPr>
            <a:r>
              <a:rPr lang="sv-SE" dirty="0"/>
              <a:t>Teknik är ett medel, inte ett självändamål i sig. </a:t>
            </a:r>
          </a:p>
          <a:p>
            <a:pPr>
              <a:lnSpc>
                <a:spcPct val="120000"/>
              </a:lnSpc>
            </a:pPr>
            <a:r>
              <a:rPr lang="sv-SE" dirty="0"/>
              <a:t>Rätt nyttjad kan informations- och kommunikationsteknologi användas med stora tidsvinster för att få tillgång till varandra oavsett geografisk plats och kan bidra till en mänsklig interaktion men inte ersätta den.</a:t>
            </a:r>
          </a:p>
          <a:p>
            <a:endParaRPr lang="sv-SE" dirty="0"/>
          </a:p>
        </p:txBody>
      </p:sp>
      <p:sp>
        <p:nvSpPr>
          <p:cNvPr id="4" name="Platshållare för bildnummer 3"/>
          <p:cNvSpPr>
            <a:spLocks noGrp="1"/>
          </p:cNvSpPr>
          <p:nvPr>
            <p:ph type="sldNum" sz="quarter" idx="10"/>
          </p:nvPr>
        </p:nvSpPr>
        <p:spPr/>
        <p:txBody>
          <a:bodyPr/>
          <a:lstStyle/>
          <a:p>
            <a:fld id="{8BD74170-6F26-504E-B316-A26F8EECD3CA}" type="slidenum">
              <a:rPr lang="sv-SE" smtClean="0"/>
              <a:t>18</a:t>
            </a:fld>
            <a:endParaRPr lang="sv-SE"/>
          </a:p>
        </p:txBody>
      </p:sp>
    </p:spTree>
    <p:extLst>
      <p:ext uri="{BB962C8B-B14F-4D97-AF65-F5344CB8AC3E}">
        <p14:creationId xmlns:p14="http://schemas.microsoft.com/office/powerpoint/2010/main" val="1763652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lnSpc>
                <a:spcPct val="100000"/>
              </a:lnSpc>
            </a:pPr>
            <a:r>
              <a:rPr lang="sv-SE" sz="1200" dirty="0"/>
              <a:t>Ett personcentrerat förhållningssätt är förutsättningen för ett gott möte via videokonferens.</a:t>
            </a:r>
          </a:p>
          <a:p>
            <a:pPr lvl="0">
              <a:lnSpc>
                <a:spcPct val="100000"/>
              </a:lnSpc>
            </a:pPr>
            <a:r>
              <a:rPr lang="sv-SE" sz="1200" dirty="0"/>
              <a:t>En “digital gemenskap” möjliggjord av personcentrerad vård skulle kunna vara något eftersträvansvärt och en målbild för en fungerande vård- och omsorgsplanering via videokonferens.</a:t>
            </a:r>
          </a:p>
          <a:p>
            <a:pPr lvl="0">
              <a:lnSpc>
                <a:spcPct val="100000"/>
              </a:lnSpc>
            </a:pPr>
            <a:r>
              <a:rPr lang="sv-SE" sz="1200" dirty="0"/>
              <a:t>Vård- och omsorgsplanering via videokonferens sparar tid i flera led och kan därför skapa möjlighet att lägga mer tid på de patienter som har större behov av personliga möten.</a:t>
            </a:r>
          </a:p>
          <a:p>
            <a:pPr lvl="0">
              <a:lnSpc>
                <a:spcPct val="100000"/>
              </a:lnSpc>
            </a:pPr>
            <a:r>
              <a:rPr lang="sv-SE" sz="1200" dirty="0"/>
              <a:t>Att erbjuda vård- och omsorgsplanering via videokonferens som förstahandsval till huvuddelen av patienter kan motiveras väl utifrån den etiska plattformen inom hälso- och sjukvården och framförallt kostnadseffektivitetsprincipen.</a:t>
            </a:r>
          </a:p>
          <a:p>
            <a:endParaRPr lang="sv-SE" dirty="0"/>
          </a:p>
        </p:txBody>
      </p:sp>
      <p:sp>
        <p:nvSpPr>
          <p:cNvPr id="4" name="Platshållare för bildnummer 3"/>
          <p:cNvSpPr>
            <a:spLocks noGrp="1"/>
          </p:cNvSpPr>
          <p:nvPr>
            <p:ph type="sldNum" sz="quarter" idx="10"/>
          </p:nvPr>
        </p:nvSpPr>
        <p:spPr/>
        <p:txBody>
          <a:bodyPr/>
          <a:lstStyle/>
          <a:p>
            <a:fld id="{8BD74170-6F26-504E-B316-A26F8EECD3CA}" type="slidenum">
              <a:rPr lang="sv-SE" smtClean="0"/>
              <a:t>19</a:t>
            </a:fld>
            <a:endParaRPr lang="sv-SE"/>
          </a:p>
        </p:txBody>
      </p:sp>
    </p:spTree>
    <p:extLst>
      <p:ext uri="{BB962C8B-B14F-4D97-AF65-F5344CB8AC3E}">
        <p14:creationId xmlns:p14="http://schemas.microsoft.com/office/powerpoint/2010/main" val="290152139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gif"/><Relationship Id="rId7" Type="http://schemas.openxmlformats.org/officeDocument/2006/relationships/image" Target="../media/image3.png"/><Relationship Id="rId2" Type="http://schemas.openxmlformats.org/officeDocument/2006/relationships/image" Target="../media/image6.jpg"/><Relationship Id="rId1" Type="http://schemas.openxmlformats.org/officeDocument/2006/relationships/slideMaster" Target="../slideMasters/slideMaster1.xml"/><Relationship Id="rId6" Type="http://schemas.microsoft.com/office/2007/relationships/hdphoto" Target="../media/hdphoto1.wdp"/><Relationship Id="rId5" Type="http://schemas.openxmlformats.org/officeDocument/2006/relationships/image" Target="../media/image5.png"/><Relationship Id="rId4" Type="http://schemas.openxmlformats.org/officeDocument/2006/relationships/image" Target="../media/image2.w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gif"/><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pic>
        <p:nvPicPr>
          <p:cNvPr id="4" name="Bildobjekt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819900" y="0"/>
            <a:ext cx="5372100" cy="6858000"/>
          </a:xfrm>
          <a:prstGeom prst="rect">
            <a:avLst/>
          </a:prstGeom>
        </p:spPr>
      </p:pic>
      <p:sp>
        <p:nvSpPr>
          <p:cNvPr id="2" name="Rubrik 1"/>
          <p:cNvSpPr>
            <a:spLocks noGrp="1"/>
          </p:cNvSpPr>
          <p:nvPr>
            <p:ph type="ctrTitle"/>
          </p:nvPr>
        </p:nvSpPr>
        <p:spPr>
          <a:xfrm>
            <a:off x="687976" y="2107215"/>
            <a:ext cx="6303373" cy="2372967"/>
          </a:xfrm>
        </p:spPr>
        <p:txBody>
          <a:bodyPr anchor="b"/>
          <a:lstStyle>
            <a:lvl1pPr algn="ctr">
              <a:defRPr sz="6000"/>
            </a:lvl1pPr>
          </a:lstStyle>
          <a:p>
            <a:r>
              <a:rPr lang="sv-SE"/>
              <a:t>Klicka här för att ändra mall för rubrikformat</a:t>
            </a:r>
            <a:endParaRPr lang="sv-SE" dirty="0"/>
          </a:p>
        </p:txBody>
      </p:sp>
      <p:sp>
        <p:nvSpPr>
          <p:cNvPr id="3" name="Underrubrik 2"/>
          <p:cNvSpPr>
            <a:spLocks noGrp="1"/>
          </p:cNvSpPr>
          <p:nvPr>
            <p:ph type="subTitle" idx="1"/>
          </p:nvPr>
        </p:nvSpPr>
        <p:spPr>
          <a:xfrm>
            <a:off x="687977" y="4480182"/>
            <a:ext cx="630337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p>
        </p:txBody>
      </p:sp>
      <p:grpSp>
        <p:nvGrpSpPr>
          <p:cNvPr id="13" name="Grupp 12"/>
          <p:cNvGrpSpPr/>
          <p:nvPr userDrawn="1"/>
        </p:nvGrpSpPr>
        <p:grpSpPr>
          <a:xfrm>
            <a:off x="10667325" y="5987165"/>
            <a:ext cx="1372945" cy="738369"/>
            <a:chOff x="9996866" y="5892574"/>
            <a:chExt cx="2053604" cy="1049305"/>
          </a:xfrm>
        </p:grpSpPr>
        <p:pic>
          <p:nvPicPr>
            <p:cNvPr id="14" name="Bildobjekt 13"/>
            <p:cNvPicPr>
              <a:picLocks noChangeAspect="1"/>
            </p:cNvPicPr>
            <p:nvPr userDrawn="1"/>
          </p:nvPicPr>
          <p:blipFill rotWithShape="1">
            <a:blip r:embed="rId3" cstate="print">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15" name="Bildobjekt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grpSp>
        <p:nvGrpSpPr>
          <p:cNvPr id="11" name="Grupp 10"/>
          <p:cNvGrpSpPr/>
          <p:nvPr userDrawn="1"/>
        </p:nvGrpSpPr>
        <p:grpSpPr>
          <a:xfrm>
            <a:off x="429417" y="316336"/>
            <a:ext cx="1188367" cy="1364920"/>
            <a:chOff x="429418" y="5836343"/>
            <a:chExt cx="800098" cy="913088"/>
          </a:xfrm>
        </p:grpSpPr>
        <p:pic>
          <p:nvPicPr>
            <p:cNvPr id="16" name="Bildobjekt 15"/>
            <p:cNvPicPr>
              <a:picLocks noChangeAspect="1"/>
            </p:cNvPicPr>
            <p:nvPr userDrawn="1"/>
          </p:nvPicPr>
          <p:blipFill>
            <a:blip r:embed="rId5" cstate="print">
              <a:extLst>
                <a:ext uri="{BEBA8EAE-BF5A-486C-A8C5-ECC9F3942E4B}">
                  <a14:imgProps xmlns:a14="http://schemas.microsoft.com/office/drawing/2010/main">
                    <a14:imgLayer r:embed="rId6">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17" name="textruta 16"/>
            <p:cNvSpPr txBox="1"/>
            <p:nvPr userDrawn="1"/>
          </p:nvSpPr>
          <p:spPr>
            <a:xfrm>
              <a:off x="429418" y="6358235"/>
              <a:ext cx="800098" cy="391196"/>
            </a:xfrm>
            <a:prstGeom prst="rect">
              <a:avLst/>
            </a:prstGeom>
            <a:noFill/>
          </p:spPr>
          <p:txBody>
            <a:bodyPr wrap="square" rtlCol="0">
              <a:spAutoFit/>
            </a:bodyPr>
            <a:lstStyle/>
            <a:p>
              <a:pPr algn="ctr"/>
              <a:r>
                <a:rPr lang="sv-SE" sz="3200" b="0" dirty="0">
                  <a:solidFill>
                    <a:schemeClr val="accent1"/>
                  </a:solidFill>
                  <a:latin typeface="+mn-lt"/>
                </a:rPr>
                <a:t>GITS</a:t>
              </a:r>
            </a:p>
          </p:txBody>
        </p:sp>
      </p:grpSp>
      <p:grpSp>
        <p:nvGrpSpPr>
          <p:cNvPr id="18" name="Grupp 17"/>
          <p:cNvGrpSpPr/>
          <p:nvPr userDrawn="1"/>
        </p:nvGrpSpPr>
        <p:grpSpPr>
          <a:xfrm>
            <a:off x="2874505" y="6203510"/>
            <a:ext cx="6442990" cy="571206"/>
            <a:chOff x="3277785" y="6203510"/>
            <a:chExt cx="6442990" cy="571206"/>
          </a:xfrm>
        </p:grpSpPr>
        <p:pic>
          <p:nvPicPr>
            <p:cNvPr id="19" name="Bildobjekt 18" descr="C:\Users\lenla19\AppData\Local\Microsoft\Windows\Temporary Internet Files\Content.Outlook\P0UGEH69\Fyrbodals hälsoakademi_transparent bakgrund.png"/>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3277785" y="6203510"/>
              <a:ext cx="4654550" cy="417195"/>
            </a:xfrm>
            <a:prstGeom prst="rect">
              <a:avLst/>
            </a:prstGeom>
            <a:noFill/>
            <a:ln>
              <a:noFill/>
            </a:ln>
          </p:spPr>
        </p:pic>
        <p:pic>
          <p:nvPicPr>
            <p:cNvPr id="20" name="Picture 5"/>
            <p:cNvPicPr/>
            <p:nvPr userDrawn="1"/>
          </p:nvPicPr>
          <p:blipFill>
            <a:blip r:embed="rId8"/>
            <a:stretch>
              <a:fillRect/>
            </a:stretch>
          </p:blipFill>
          <p:spPr>
            <a:xfrm>
              <a:off x="8040623" y="6203510"/>
              <a:ext cx="1680152" cy="571206"/>
            </a:xfrm>
            <a:prstGeom prst="rect">
              <a:avLst/>
            </a:prstGeom>
          </p:spPr>
        </p:pic>
      </p:grpSp>
    </p:spTree>
    <p:extLst>
      <p:ext uri="{BB962C8B-B14F-4D97-AF65-F5344CB8AC3E}">
        <p14:creationId xmlns:p14="http://schemas.microsoft.com/office/powerpoint/2010/main" val="3063229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652588" y="457200"/>
            <a:ext cx="3932237" cy="1600200"/>
          </a:xfrm>
        </p:spPr>
        <p:txBody>
          <a:bodyPr anchor="b"/>
          <a:lstStyle>
            <a:lvl1pPr>
              <a:defRPr sz="3200"/>
            </a:lvl1pPr>
          </a:lstStyle>
          <a:p>
            <a:r>
              <a:rPr lang="sv-SE"/>
              <a:t>Klicka här för att ändra mall för rubrikformat</a:t>
            </a:r>
          </a:p>
        </p:txBody>
      </p:sp>
      <p:sp>
        <p:nvSpPr>
          <p:cNvPr id="3" name="Platshållare för innehåll 2"/>
          <p:cNvSpPr>
            <a:spLocks noGrp="1"/>
          </p:cNvSpPr>
          <p:nvPr>
            <p:ph idx="1"/>
          </p:nvPr>
        </p:nvSpPr>
        <p:spPr>
          <a:xfrm>
            <a:off x="5956300" y="987425"/>
            <a:ext cx="5399088" cy="479107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p:cNvSpPr>
            <a:spLocks noGrp="1"/>
          </p:cNvSpPr>
          <p:nvPr>
            <p:ph type="body" sz="half" idx="2"/>
          </p:nvPr>
        </p:nvSpPr>
        <p:spPr>
          <a:xfrm>
            <a:off x="1652588" y="2057400"/>
            <a:ext cx="3932237" cy="37211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sp>
        <p:nvSpPr>
          <p:cNvPr id="6" name="Platshållare för sidfot 5"/>
          <p:cNvSpPr>
            <a:spLocks noGrp="1"/>
          </p:cNvSpPr>
          <p:nvPr>
            <p:ph type="ftr" sz="quarter" idx="11"/>
          </p:nvPr>
        </p:nvSpPr>
        <p:spPr>
          <a:xfrm>
            <a:off x="4038600" y="6356350"/>
            <a:ext cx="4114800" cy="365125"/>
          </a:xfrm>
          <a:prstGeom prst="rect">
            <a:avLst/>
          </a:prstGeom>
        </p:spPr>
        <p:txBody>
          <a:bodyPr/>
          <a:lstStyle/>
          <a:p>
            <a:endParaRPr lang="sv-SE"/>
          </a:p>
        </p:txBody>
      </p:sp>
      <p:sp>
        <p:nvSpPr>
          <p:cNvPr id="7" name="Platshållare för bildnummer 6"/>
          <p:cNvSpPr>
            <a:spLocks noGrp="1"/>
          </p:cNvSpPr>
          <p:nvPr>
            <p:ph type="sldNum" sz="quarter" idx="12"/>
          </p:nvPr>
        </p:nvSpPr>
        <p:spPr>
          <a:xfrm>
            <a:off x="8610600" y="6356350"/>
            <a:ext cx="2743200" cy="365125"/>
          </a:xfrm>
          <a:prstGeom prst="rect">
            <a:avLst/>
          </a:prstGeom>
        </p:spPr>
        <p:txBody>
          <a:bodyPr/>
          <a:lstStyle/>
          <a:p>
            <a:fld id="{8C617B09-CE66-4C58-90D3-89ADED3328FF}" type="slidenum">
              <a:rPr lang="sv-SE" smtClean="0"/>
              <a:t>‹#›</a:t>
            </a:fld>
            <a:endParaRPr lang="sv-SE"/>
          </a:p>
        </p:txBody>
      </p:sp>
      <p:cxnSp>
        <p:nvCxnSpPr>
          <p:cNvPr id="8" name="Rak 7"/>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07454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innehåll 2"/>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3640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p>
        </p:txBody>
      </p:sp>
      <p:sp>
        <p:nvSpPr>
          <p:cNvPr id="3" name="Platshållare för datum 2"/>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cxnSp>
        <p:nvCxnSpPr>
          <p:cNvPr id="6" name="Rak 5"/>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0272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1_Endast rubrik">
    <p:spTree>
      <p:nvGrpSpPr>
        <p:cNvPr id="1" name=""/>
        <p:cNvGrpSpPr/>
        <p:nvPr/>
      </p:nvGrpSpPr>
      <p:grpSpPr>
        <a:xfrm>
          <a:off x="0" y="0"/>
          <a:ext cx="0" cy="0"/>
          <a:chOff x="0" y="0"/>
          <a:chExt cx="0" cy="0"/>
        </a:xfrm>
      </p:grpSpPr>
      <p:cxnSp>
        <p:nvCxnSpPr>
          <p:cNvPr id="6" name="Rak 5"/>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 name="Grupp 3"/>
          <p:cNvGrpSpPr/>
          <p:nvPr userDrawn="1"/>
        </p:nvGrpSpPr>
        <p:grpSpPr>
          <a:xfrm>
            <a:off x="429418" y="5887143"/>
            <a:ext cx="800098" cy="983557"/>
            <a:chOff x="429418" y="5836343"/>
            <a:chExt cx="800098" cy="983557"/>
          </a:xfrm>
        </p:grpSpPr>
        <p:pic>
          <p:nvPicPr>
            <p:cNvPr id="7" name="Bildobjekt 6"/>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8" name="textruta 7"/>
            <p:cNvSpPr txBox="1"/>
            <p:nvPr userDrawn="1"/>
          </p:nvSpPr>
          <p:spPr>
            <a:xfrm>
              <a:off x="429418" y="6358235"/>
              <a:ext cx="800098" cy="461665"/>
            </a:xfrm>
            <a:prstGeom prst="rect">
              <a:avLst/>
            </a:prstGeom>
            <a:noFill/>
          </p:spPr>
          <p:txBody>
            <a:bodyPr wrap="square" rtlCol="0">
              <a:spAutoFit/>
            </a:bodyPr>
            <a:lstStyle/>
            <a:p>
              <a:pPr algn="ctr"/>
              <a:r>
                <a:rPr lang="sv-SE" sz="2400" b="0" dirty="0">
                  <a:solidFill>
                    <a:schemeClr val="accent1"/>
                  </a:solidFill>
                  <a:latin typeface="+mn-lt"/>
                </a:rPr>
                <a:t>GITS</a:t>
              </a:r>
            </a:p>
          </p:txBody>
        </p:sp>
      </p:grpSp>
      <p:sp>
        <p:nvSpPr>
          <p:cNvPr id="9" name="Rektangel 8"/>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1037230" y="365125"/>
            <a:ext cx="10316570" cy="1325563"/>
          </a:xfrm>
        </p:spPr>
        <p:txBody>
          <a:bodyPr/>
          <a:lstStyle/>
          <a:p>
            <a:r>
              <a:rPr lang="sv-SE"/>
              <a:t>Klicka här för att ändra mall för rubrikformat</a:t>
            </a:r>
          </a:p>
        </p:txBody>
      </p:sp>
    </p:spTree>
    <p:extLst>
      <p:ext uri="{BB962C8B-B14F-4D97-AF65-F5344CB8AC3E}">
        <p14:creationId xmlns:p14="http://schemas.microsoft.com/office/powerpoint/2010/main" val="3417368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04636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Tom">
    <p:spTree>
      <p:nvGrpSpPr>
        <p:cNvPr id="1" name=""/>
        <p:cNvGrpSpPr/>
        <p:nvPr/>
      </p:nvGrpSpPr>
      <p:grpSpPr>
        <a:xfrm>
          <a:off x="0" y="0"/>
          <a:ext cx="0" cy="0"/>
          <a:chOff x="0" y="0"/>
          <a:chExt cx="0" cy="0"/>
        </a:xfrm>
      </p:grpSpPr>
      <p:cxnSp>
        <p:nvCxnSpPr>
          <p:cNvPr id="5" name="Rak 4"/>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nvGrpSpPr>
          <p:cNvPr id="4" name="Grupp 3"/>
          <p:cNvGrpSpPr/>
          <p:nvPr userDrawn="1"/>
        </p:nvGrpSpPr>
        <p:grpSpPr>
          <a:xfrm>
            <a:off x="429418" y="5887143"/>
            <a:ext cx="800098" cy="983557"/>
            <a:chOff x="429418" y="5836343"/>
            <a:chExt cx="800098" cy="983557"/>
          </a:xfrm>
        </p:grpSpPr>
        <p:pic>
          <p:nvPicPr>
            <p:cNvPr id="6" name="Bildobjekt 5"/>
            <p:cNvPicPr>
              <a:picLocks noChangeAspect="1"/>
            </p:cNvPicPr>
            <p:nvPr userDrawn="1"/>
          </p:nvPicPr>
          <p:blipFill>
            <a:blip r:embed="rId2" cstate="print">
              <a:extLst>
                <a:ext uri="{BEBA8EAE-BF5A-486C-A8C5-ECC9F3942E4B}">
                  <a14:imgProps xmlns:a14="http://schemas.microsoft.com/office/drawing/2010/main">
                    <a14:imgLayer r:embed="rId3">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7" name="textruta 6"/>
            <p:cNvSpPr txBox="1"/>
            <p:nvPr userDrawn="1"/>
          </p:nvSpPr>
          <p:spPr>
            <a:xfrm>
              <a:off x="429418" y="6358235"/>
              <a:ext cx="800098" cy="461665"/>
            </a:xfrm>
            <a:prstGeom prst="rect">
              <a:avLst/>
            </a:prstGeom>
            <a:noFill/>
          </p:spPr>
          <p:txBody>
            <a:bodyPr wrap="square" rtlCol="0">
              <a:spAutoFit/>
            </a:bodyPr>
            <a:lstStyle/>
            <a:p>
              <a:pPr algn="ctr"/>
              <a:r>
                <a:rPr lang="sv-SE" sz="2400" b="0" dirty="0">
                  <a:solidFill>
                    <a:schemeClr val="accent1"/>
                  </a:solidFill>
                  <a:latin typeface="+mn-lt"/>
                </a:rPr>
                <a:t>GITS</a:t>
              </a:r>
            </a:p>
          </p:txBody>
        </p:sp>
      </p:grpSp>
      <p:sp>
        <p:nvSpPr>
          <p:cNvPr id="8" name="Rektangel 7"/>
          <p:cNvSpPr/>
          <p:nvPr userDrawn="1"/>
        </p:nvSpPr>
        <p:spPr>
          <a:xfrm>
            <a:off x="152400" y="127000"/>
            <a:ext cx="1485900" cy="15636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5594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1511300" y="365125"/>
            <a:ext cx="9844088" cy="1325563"/>
          </a:xfrm>
        </p:spPr>
        <p:txBody>
          <a:bodyPr/>
          <a:lstStyle/>
          <a:p>
            <a:r>
              <a:rPr lang="sv-SE"/>
              <a:t>Klicka här för att ändra mall för rubrikformat</a:t>
            </a:r>
            <a:endParaRPr lang="sv-SE" dirty="0"/>
          </a:p>
        </p:txBody>
      </p:sp>
      <p:sp>
        <p:nvSpPr>
          <p:cNvPr id="3" name="Platshållare för text 2"/>
          <p:cNvSpPr>
            <a:spLocks noGrp="1"/>
          </p:cNvSpPr>
          <p:nvPr>
            <p:ph type="body" idx="1"/>
          </p:nvPr>
        </p:nvSpPr>
        <p:spPr>
          <a:xfrm>
            <a:off x="1473200" y="1790699"/>
            <a:ext cx="4816475" cy="7143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p:cNvSpPr>
            <a:spLocks noGrp="1"/>
          </p:cNvSpPr>
          <p:nvPr>
            <p:ph sz="half" idx="2"/>
          </p:nvPr>
        </p:nvSpPr>
        <p:spPr>
          <a:xfrm>
            <a:off x="1473200" y="2505075"/>
            <a:ext cx="4816475" cy="32734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5" name="Platshållare för text 4"/>
          <p:cNvSpPr>
            <a:spLocks noGrp="1"/>
          </p:cNvSpPr>
          <p:nvPr>
            <p:ph type="body" sz="quarter" idx="3"/>
          </p:nvPr>
        </p:nvSpPr>
        <p:spPr>
          <a:xfrm>
            <a:off x="6464300" y="1790699"/>
            <a:ext cx="4927600" cy="7143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p:cNvSpPr>
            <a:spLocks noGrp="1"/>
          </p:cNvSpPr>
          <p:nvPr>
            <p:ph sz="quarter" idx="4"/>
          </p:nvPr>
        </p:nvSpPr>
        <p:spPr>
          <a:xfrm>
            <a:off x="6464300" y="2505075"/>
            <a:ext cx="4927600" cy="327342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sp>
        <p:nvSpPr>
          <p:cNvPr id="7" name="Platshållare för datum 6"/>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cxnSp>
        <p:nvCxnSpPr>
          <p:cNvPr id="10" name="Rak 9"/>
          <p:cNvCxnSpPr/>
          <p:nvPr userDrawn="1"/>
        </p:nvCxnSpPr>
        <p:spPr>
          <a:xfrm>
            <a:off x="152400" y="5778500"/>
            <a:ext cx="1188733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379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7" name="Rektangel 26"/>
          <p:cNvSpPr/>
          <p:nvPr userDrawn="1"/>
        </p:nvSpPr>
        <p:spPr>
          <a:xfrm>
            <a:off x="0" y="0"/>
            <a:ext cx="3930555" cy="6941879"/>
          </a:xfrm>
          <a:prstGeom prst="rec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831850" y="1709738"/>
            <a:ext cx="7719580" cy="2852737"/>
          </a:xfrm>
        </p:spPr>
        <p:txBody>
          <a:bodyPr anchor="b"/>
          <a:lstStyle>
            <a:lvl1pPr>
              <a:defRPr sz="6000"/>
            </a:lvl1pPr>
          </a:lstStyle>
          <a:p>
            <a:r>
              <a:rPr lang="sv-SE"/>
              <a:t>Klicka här för att ändra mall för rubrikformat</a:t>
            </a:r>
          </a:p>
        </p:txBody>
      </p:sp>
      <p:sp>
        <p:nvSpPr>
          <p:cNvPr id="3" name="Platshållare för text 2"/>
          <p:cNvSpPr>
            <a:spLocks noGrp="1"/>
          </p:cNvSpPr>
          <p:nvPr>
            <p:ph type="body" idx="1"/>
          </p:nvPr>
        </p:nvSpPr>
        <p:spPr>
          <a:xfrm>
            <a:off x="831850" y="4589463"/>
            <a:ext cx="771958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a:t>Redigera format för bakgrundstext</a:t>
            </a:r>
          </a:p>
        </p:txBody>
      </p:sp>
      <p:sp>
        <p:nvSpPr>
          <p:cNvPr id="4" name="Platshållare för datum 3"/>
          <p:cNvSpPr>
            <a:spLocks noGrp="1"/>
          </p:cNvSpPr>
          <p:nvPr>
            <p:ph type="dt" sz="half" idx="10"/>
          </p:nvPr>
        </p:nvSpPr>
        <p:spPr>
          <a:xfrm>
            <a:off x="838200" y="6356350"/>
            <a:ext cx="939800" cy="365125"/>
          </a:xfrm>
          <a:prstGeom prst="rect">
            <a:avLst/>
          </a:prstGeom>
        </p:spPr>
        <p:txBody>
          <a:bodyPr/>
          <a:lstStyle/>
          <a:p>
            <a:fld id="{F09C5DA9-1119-4141-9A49-B394C8DEADF8}" type="datetimeFigureOut">
              <a:rPr lang="sv-SE" smtClean="0"/>
              <a:t>2018-05-29</a:t>
            </a:fld>
            <a:endParaRPr lang="sv-SE"/>
          </a:p>
        </p:txBody>
      </p:sp>
      <p:grpSp>
        <p:nvGrpSpPr>
          <p:cNvPr id="12" name="Grupp 11"/>
          <p:cNvGrpSpPr/>
          <p:nvPr userDrawn="1"/>
        </p:nvGrpSpPr>
        <p:grpSpPr>
          <a:xfrm>
            <a:off x="2874505" y="6203510"/>
            <a:ext cx="6442990" cy="571206"/>
            <a:chOff x="3277785" y="6203510"/>
            <a:chExt cx="6442990" cy="571206"/>
          </a:xfrm>
        </p:grpSpPr>
        <p:pic>
          <p:nvPicPr>
            <p:cNvPr id="16" name="Bildobjekt 15" descr="C:\Users\lenla19\AppData\Local\Microsoft\Windows\Temporary Internet Files\Content.Outlook\P0UGEH69\Fyrbodals hälsoakademi_transparent bakgrund.pn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77785" y="6203510"/>
              <a:ext cx="4654550" cy="417195"/>
            </a:xfrm>
            <a:prstGeom prst="rect">
              <a:avLst/>
            </a:prstGeom>
            <a:noFill/>
            <a:ln>
              <a:noFill/>
            </a:ln>
          </p:spPr>
        </p:pic>
        <p:pic>
          <p:nvPicPr>
            <p:cNvPr id="17" name="Picture 5"/>
            <p:cNvPicPr/>
            <p:nvPr userDrawn="1"/>
          </p:nvPicPr>
          <p:blipFill>
            <a:blip r:embed="rId3"/>
            <a:stretch>
              <a:fillRect/>
            </a:stretch>
          </p:blipFill>
          <p:spPr>
            <a:xfrm>
              <a:off x="8040623" y="6203510"/>
              <a:ext cx="1680152" cy="571206"/>
            </a:xfrm>
            <a:prstGeom prst="rect">
              <a:avLst/>
            </a:prstGeom>
          </p:spPr>
        </p:pic>
      </p:grpSp>
    </p:spTree>
    <p:extLst>
      <p:ext uri="{BB962C8B-B14F-4D97-AF65-F5344CB8AC3E}">
        <p14:creationId xmlns:p14="http://schemas.microsoft.com/office/powerpoint/2010/main" val="3067222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8" name="Rektangel 7"/>
          <p:cNvSpPr/>
          <p:nvPr userDrawn="1"/>
        </p:nvSpPr>
        <p:spPr>
          <a:xfrm>
            <a:off x="-12700" y="-1"/>
            <a:ext cx="6096000" cy="34163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Rektangel 15"/>
          <p:cNvSpPr/>
          <p:nvPr userDrawn="1"/>
        </p:nvSpPr>
        <p:spPr>
          <a:xfrm>
            <a:off x="6096000" y="3416299"/>
            <a:ext cx="6096000" cy="3441700"/>
          </a:xfrm>
          <a:prstGeom prst="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 name="Rubrik 1"/>
          <p:cNvSpPr>
            <a:spLocks noGrp="1"/>
          </p:cNvSpPr>
          <p:nvPr>
            <p:ph type="title"/>
          </p:nvPr>
        </p:nvSpPr>
        <p:spPr>
          <a:xfrm>
            <a:off x="6172200" y="1409699"/>
            <a:ext cx="4241800" cy="1325563"/>
          </a:xfr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444500" y="3660502"/>
            <a:ext cx="5181600" cy="1536989"/>
          </a:xfrm>
        </p:spPr>
        <p:txBody>
          <a:bodyPr/>
          <a:lstStyle>
            <a:lvl3pPr marL="914400" indent="0">
              <a:buNone/>
              <a:defRPr/>
            </a:lvl3pPr>
          </a:lstStyle>
          <a:p>
            <a:pPr lvl="0"/>
            <a:r>
              <a:rPr lang="sv-SE"/>
              <a:t>Redigera format för bakgrundstext</a:t>
            </a:r>
          </a:p>
          <a:p>
            <a:pPr lvl="1"/>
            <a:r>
              <a:rPr lang="sv-SE"/>
              <a:t>Nivå två</a:t>
            </a:r>
          </a:p>
        </p:txBody>
      </p:sp>
      <p:sp>
        <p:nvSpPr>
          <p:cNvPr id="4" name="Platshållare för innehåll 3"/>
          <p:cNvSpPr>
            <a:spLocks noGrp="1"/>
          </p:cNvSpPr>
          <p:nvPr>
            <p:ph sz="half" idx="2"/>
          </p:nvPr>
        </p:nvSpPr>
        <p:spPr>
          <a:xfrm>
            <a:off x="6172200" y="3660502"/>
            <a:ext cx="5118100" cy="2463801"/>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endParaRPr lang="sv-SE" dirty="0"/>
          </a:p>
        </p:txBody>
      </p:sp>
      <p:grpSp>
        <p:nvGrpSpPr>
          <p:cNvPr id="21" name="Grupp 20"/>
          <p:cNvGrpSpPr/>
          <p:nvPr userDrawn="1"/>
        </p:nvGrpSpPr>
        <p:grpSpPr>
          <a:xfrm>
            <a:off x="10667325" y="5987165"/>
            <a:ext cx="1372945" cy="738369"/>
            <a:chOff x="9996866" y="5892574"/>
            <a:chExt cx="2053604" cy="1049305"/>
          </a:xfrm>
        </p:grpSpPr>
        <p:pic>
          <p:nvPicPr>
            <p:cNvPr id="22" name="Bildobjekt 21"/>
            <p:cNvPicPr>
              <a:picLocks noChangeAspect="1"/>
            </p:cNvPicPr>
            <p:nvPr userDrawn="1"/>
          </p:nvPicPr>
          <p:blipFill rotWithShape="1">
            <a:blip r:embed="rId2" cstate="print">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23" name="Bildobjekt 2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grpSp>
        <p:nvGrpSpPr>
          <p:cNvPr id="18" name="Grupp 17"/>
          <p:cNvGrpSpPr/>
          <p:nvPr userDrawn="1"/>
        </p:nvGrpSpPr>
        <p:grpSpPr>
          <a:xfrm>
            <a:off x="2874505" y="6203510"/>
            <a:ext cx="6442990" cy="571206"/>
            <a:chOff x="3277785" y="6203510"/>
            <a:chExt cx="6442990" cy="571206"/>
          </a:xfrm>
        </p:grpSpPr>
        <p:pic>
          <p:nvPicPr>
            <p:cNvPr id="24" name="Bildobjekt 23" descr="C:\Users\lenla19\AppData\Local\Microsoft\Windows\Temporary Internet Files\Content.Outlook\P0UGEH69\Fyrbodals hälsoakademi_transparent bakgrund.png"/>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3277785" y="6203510"/>
              <a:ext cx="4654550" cy="417195"/>
            </a:xfrm>
            <a:prstGeom prst="rect">
              <a:avLst/>
            </a:prstGeom>
            <a:noFill/>
            <a:ln>
              <a:noFill/>
            </a:ln>
          </p:spPr>
        </p:pic>
        <p:pic>
          <p:nvPicPr>
            <p:cNvPr id="25" name="Picture 5"/>
            <p:cNvPicPr/>
            <p:nvPr userDrawn="1"/>
          </p:nvPicPr>
          <p:blipFill>
            <a:blip r:embed="rId5"/>
            <a:stretch>
              <a:fillRect/>
            </a:stretch>
          </p:blipFill>
          <p:spPr>
            <a:xfrm>
              <a:off x="8040623" y="6203510"/>
              <a:ext cx="1680152" cy="571206"/>
            </a:xfrm>
            <a:prstGeom prst="rect">
              <a:avLst/>
            </a:prstGeom>
          </p:spPr>
        </p:pic>
      </p:grpSp>
    </p:spTree>
    <p:extLst>
      <p:ext uri="{BB962C8B-B14F-4D97-AF65-F5344CB8AC3E}">
        <p14:creationId xmlns:p14="http://schemas.microsoft.com/office/powerpoint/2010/main" val="16238665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gif"/><Relationship Id="rId17" Type="http://schemas.microsoft.com/office/2007/relationships/hdphoto" Target="../media/hdphoto1.wdp"/><Relationship Id="rId2" Type="http://schemas.openxmlformats.org/officeDocument/2006/relationships/slideLayout" Target="../slideLayouts/slideLayout2.xml"/><Relationship Id="rId16" Type="http://schemas.openxmlformats.org/officeDocument/2006/relationships/image" Target="../media/image5.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1778000" y="365125"/>
            <a:ext cx="9575800" cy="1325563"/>
          </a:xfrm>
          <a:prstGeom prst="rect">
            <a:avLst/>
          </a:prstGeom>
        </p:spPr>
        <p:txBody>
          <a:bodyPr vert="horz" lIns="91440" tIns="45720" rIns="91440" bIns="45720" rtlCol="0" anchor="ctr">
            <a:normAutofit/>
          </a:bodyPr>
          <a:lstStyle/>
          <a:p>
            <a:r>
              <a:rPr lang="sv-SE" dirty="0"/>
              <a:t>Klicka här för att ändra format</a:t>
            </a:r>
          </a:p>
        </p:txBody>
      </p:sp>
      <p:sp>
        <p:nvSpPr>
          <p:cNvPr id="3" name="Platshållare för text 2"/>
          <p:cNvSpPr>
            <a:spLocks noGrp="1"/>
          </p:cNvSpPr>
          <p:nvPr>
            <p:ph type="body" idx="1"/>
          </p:nvPr>
        </p:nvSpPr>
        <p:spPr>
          <a:xfrm>
            <a:off x="1777999" y="1694561"/>
            <a:ext cx="9575799" cy="3955227"/>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a:p>
            <a:pPr lvl="4"/>
            <a:r>
              <a:rPr lang="sv-SE" dirty="0"/>
              <a:t>Nivå fem</a:t>
            </a:r>
          </a:p>
        </p:txBody>
      </p:sp>
      <p:grpSp>
        <p:nvGrpSpPr>
          <p:cNvPr id="7" name="Grupp 6"/>
          <p:cNvGrpSpPr/>
          <p:nvPr userDrawn="1"/>
        </p:nvGrpSpPr>
        <p:grpSpPr>
          <a:xfrm>
            <a:off x="10667325" y="5987165"/>
            <a:ext cx="1372945" cy="738369"/>
            <a:chOff x="9996866" y="5892574"/>
            <a:chExt cx="2053604" cy="1049305"/>
          </a:xfrm>
        </p:grpSpPr>
        <p:pic>
          <p:nvPicPr>
            <p:cNvPr id="12" name="Bildobjekt 11"/>
            <p:cNvPicPr>
              <a:picLocks noChangeAspect="1"/>
            </p:cNvPicPr>
            <p:nvPr userDrawn="1"/>
          </p:nvPicPr>
          <p:blipFill rotWithShape="1">
            <a:blip r:embed="rId12" cstate="print">
              <a:extLst>
                <a:ext uri="{28A0092B-C50C-407E-A947-70E740481C1C}">
                  <a14:useLocalDpi xmlns:a14="http://schemas.microsoft.com/office/drawing/2010/main" val="0"/>
                </a:ext>
              </a:extLst>
            </a:blip>
            <a:srcRect l="2549"/>
            <a:stretch/>
          </p:blipFill>
          <p:spPr>
            <a:xfrm>
              <a:off x="10007599" y="6309004"/>
              <a:ext cx="2032139" cy="632875"/>
            </a:xfrm>
            <a:prstGeom prst="rect">
              <a:avLst/>
            </a:prstGeom>
          </p:spPr>
        </p:pic>
        <p:pic>
          <p:nvPicPr>
            <p:cNvPr id="14" name="Bildobjekt 13"/>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996866" y="5892574"/>
              <a:ext cx="2053604" cy="416430"/>
            </a:xfrm>
            <a:prstGeom prst="rect">
              <a:avLst/>
            </a:prstGeom>
          </p:spPr>
        </p:pic>
      </p:grpSp>
      <p:grpSp>
        <p:nvGrpSpPr>
          <p:cNvPr id="9" name="Grupp 8"/>
          <p:cNvGrpSpPr/>
          <p:nvPr userDrawn="1"/>
        </p:nvGrpSpPr>
        <p:grpSpPr>
          <a:xfrm>
            <a:off x="2874505" y="6203510"/>
            <a:ext cx="6442990" cy="571206"/>
            <a:chOff x="3277785" y="6203510"/>
            <a:chExt cx="6442990" cy="571206"/>
          </a:xfrm>
        </p:grpSpPr>
        <p:pic>
          <p:nvPicPr>
            <p:cNvPr id="15" name="Bildobjekt 14" descr="C:\Users\lenla19\AppData\Local\Microsoft\Windows\Temporary Internet Files\Content.Outlook\P0UGEH69\Fyrbodals hälsoakademi_transparent bakgrund.png"/>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277785" y="6203510"/>
              <a:ext cx="4654550" cy="417195"/>
            </a:xfrm>
            <a:prstGeom prst="rect">
              <a:avLst/>
            </a:prstGeom>
            <a:noFill/>
            <a:ln>
              <a:noFill/>
            </a:ln>
          </p:spPr>
        </p:pic>
        <p:pic>
          <p:nvPicPr>
            <p:cNvPr id="16" name="Picture 5"/>
            <p:cNvPicPr/>
            <p:nvPr userDrawn="1"/>
          </p:nvPicPr>
          <p:blipFill>
            <a:blip r:embed="rId15"/>
            <a:stretch>
              <a:fillRect/>
            </a:stretch>
          </p:blipFill>
          <p:spPr>
            <a:xfrm>
              <a:off x="8040623" y="6203510"/>
              <a:ext cx="1680152" cy="571206"/>
            </a:xfrm>
            <a:prstGeom prst="rect">
              <a:avLst/>
            </a:prstGeom>
          </p:spPr>
        </p:pic>
      </p:grpSp>
      <p:grpSp>
        <p:nvGrpSpPr>
          <p:cNvPr id="17" name="Grupp 16"/>
          <p:cNvGrpSpPr/>
          <p:nvPr userDrawn="1"/>
        </p:nvGrpSpPr>
        <p:grpSpPr>
          <a:xfrm>
            <a:off x="429418" y="5887143"/>
            <a:ext cx="800098" cy="983557"/>
            <a:chOff x="429418" y="5836343"/>
            <a:chExt cx="800098" cy="983557"/>
          </a:xfrm>
        </p:grpSpPr>
        <p:pic>
          <p:nvPicPr>
            <p:cNvPr id="18" name="Bildobjekt 17"/>
            <p:cNvPicPr>
              <a:picLocks noChangeAspect="1"/>
            </p:cNvPicPr>
            <p:nvPr userDrawn="1"/>
          </p:nvPicPr>
          <p:blipFill>
            <a:blip r:embed="rId16" cstate="print">
              <a:extLst>
                <a:ext uri="{BEBA8EAE-BF5A-486C-A8C5-ECC9F3942E4B}">
                  <a14:imgProps xmlns:a14="http://schemas.microsoft.com/office/drawing/2010/main">
                    <a14:imgLayer r:embed="rId17">
                      <a14:imgEffect>
                        <a14:backgroundRemoval t="0" b="100000" l="0" r="100000"/>
                      </a14:imgEffect>
                    </a14:imgLayer>
                  </a14:imgProps>
                </a:ext>
                <a:ext uri="{28A0092B-C50C-407E-A947-70E740481C1C}">
                  <a14:useLocalDpi xmlns:a14="http://schemas.microsoft.com/office/drawing/2010/main" val="0"/>
                </a:ext>
              </a:extLst>
            </a:blip>
            <a:stretch>
              <a:fillRect/>
            </a:stretch>
          </p:blipFill>
          <p:spPr>
            <a:xfrm>
              <a:off x="471777" y="5836343"/>
              <a:ext cx="715381" cy="887573"/>
            </a:xfrm>
            <a:prstGeom prst="rect">
              <a:avLst/>
            </a:prstGeom>
          </p:spPr>
        </p:pic>
        <p:sp>
          <p:nvSpPr>
            <p:cNvPr id="19" name="textruta 18"/>
            <p:cNvSpPr txBox="1"/>
            <p:nvPr userDrawn="1"/>
          </p:nvSpPr>
          <p:spPr>
            <a:xfrm>
              <a:off x="429418" y="6358235"/>
              <a:ext cx="800098" cy="461665"/>
            </a:xfrm>
            <a:prstGeom prst="rect">
              <a:avLst/>
            </a:prstGeom>
            <a:noFill/>
          </p:spPr>
          <p:txBody>
            <a:bodyPr wrap="square" rtlCol="0">
              <a:spAutoFit/>
            </a:bodyPr>
            <a:lstStyle/>
            <a:p>
              <a:pPr algn="ctr"/>
              <a:r>
                <a:rPr lang="sv-SE" sz="2400" b="0" dirty="0">
                  <a:solidFill>
                    <a:schemeClr val="accent1"/>
                  </a:solidFill>
                  <a:latin typeface="+mn-lt"/>
                </a:rPr>
                <a:t>GITS</a:t>
              </a:r>
            </a:p>
          </p:txBody>
        </p:sp>
      </p:grpSp>
    </p:spTree>
    <p:extLst>
      <p:ext uri="{BB962C8B-B14F-4D97-AF65-F5344CB8AC3E}">
        <p14:creationId xmlns:p14="http://schemas.microsoft.com/office/powerpoint/2010/main" val="3042801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7" r:id="rId4"/>
    <p:sldLayoutId id="2147483655" r:id="rId5"/>
    <p:sldLayoutId id="2147483658" r:id="rId6"/>
    <p:sldLayoutId id="2147483653" r:id="rId7"/>
    <p:sldLayoutId id="2147483651" r:id="rId8"/>
    <p:sldLayoutId id="2147483652" r:id="rId9"/>
    <p:sldLayoutId id="2147483656"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a:t>Det digitala mötet</a:t>
            </a:r>
          </a:p>
        </p:txBody>
      </p:sp>
      <p:sp>
        <p:nvSpPr>
          <p:cNvPr id="3" name="Underrubrik 2"/>
          <p:cNvSpPr>
            <a:spLocks noGrp="1"/>
          </p:cNvSpPr>
          <p:nvPr>
            <p:ph type="subTitle" idx="1"/>
          </p:nvPr>
        </p:nvSpPr>
        <p:spPr>
          <a:xfrm>
            <a:off x="687977" y="4538489"/>
            <a:ext cx="7787283" cy="1655762"/>
          </a:xfrm>
        </p:spPr>
        <p:txBody>
          <a:bodyPr/>
          <a:lstStyle/>
          <a:p>
            <a:r>
              <a:rPr lang="sv-SE" dirty="0"/>
              <a:t>Personcentrerad samordnad vård- och omsorgsplanering </a:t>
            </a:r>
            <a:br>
              <a:rPr lang="sv-SE" dirty="0"/>
            </a:br>
            <a:r>
              <a:rPr lang="sv-SE" dirty="0"/>
              <a:t>via videokonferens</a:t>
            </a:r>
          </a:p>
          <a:p>
            <a:br>
              <a:rPr lang="sv-SE" sz="2000" i="1" dirty="0"/>
            </a:br>
            <a:r>
              <a:rPr lang="sv-SE" sz="2000" i="1" dirty="0"/>
              <a:t>Ann-Therese Hedqvist</a:t>
            </a:r>
          </a:p>
        </p:txBody>
      </p:sp>
    </p:spTree>
    <p:extLst>
      <p:ext uri="{BB962C8B-B14F-4D97-AF65-F5344CB8AC3E}">
        <p14:creationId xmlns:p14="http://schemas.microsoft.com/office/powerpoint/2010/main" val="1053252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81D1472D-788B-C84B-A38E-995B1E30557B}"/>
              </a:ext>
            </a:extLst>
          </p:cNvPr>
          <p:cNvSpPr/>
          <p:nvPr/>
        </p:nvSpPr>
        <p:spPr>
          <a:xfrm>
            <a:off x="2071688" y="1040131"/>
            <a:ext cx="8958261" cy="1757212"/>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ea typeface="Times New Roman" panose="02020603050405020304" pitchFamily="18" charset="0"/>
              </a:rPr>
              <a:t>”Det kan jag tänka mig själv att det blir lite annat att se patienten över skärm. Ett annat avstånd. När man inte kan ta på nån. Bara man sitter och tittar på dem och ser hur de...såna grejer kan man inte se på skärmen på samma sätt.”</a:t>
            </a:r>
          </a:p>
        </p:txBody>
      </p:sp>
      <p:sp>
        <p:nvSpPr>
          <p:cNvPr id="6" name="Rektangel 5">
            <a:extLst>
              <a:ext uri="{FF2B5EF4-FFF2-40B4-BE49-F238E27FC236}">
                <a16:creationId xmlns:a16="http://schemas.microsoft.com/office/drawing/2014/main" id="{127D04C7-F5AC-6447-8CDC-356C3C819B62}"/>
              </a:ext>
            </a:extLst>
          </p:cNvPr>
          <p:cNvSpPr/>
          <p:nvPr/>
        </p:nvSpPr>
        <p:spPr>
          <a:xfrm>
            <a:off x="2071688" y="3438827"/>
            <a:ext cx="8958261" cy="1332481"/>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rPr>
              <a:t>”Alltså, jag…det här personliga, visst är det skillnad, att se en person över en skärm eller att vara så här nära. Visst är det skillnad, det måste man ändå säga.” </a:t>
            </a:r>
          </a:p>
        </p:txBody>
      </p:sp>
    </p:spTree>
    <p:extLst>
      <p:ext uri="{BB962C8B-B14F-4D97-AF65-F5344CB8AC3E}">
        <p14:creationId xmlns:p14="http://schemas.microsoft.com/office/powerpoint/2010/main" val="42866996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a:extLst>
              <a:ext uri="{FF2B5EF4-FFF2-40B4-BE49-F238E27FC236}">
                <a16:creationId xmlns:a16="http://schemas.microsoft.com/office/drawing/2014/main" id="{C7C7D68A-D109-6442-A9FA-2EF7777F73E3}"/>
              </a:ext>
            </a:extLst>
          </p:cNvPr>
          <p:cNvSpPr/>
          <p:nvPr/>
        </p:nvSpPr>
        <p:spPr>
          <a:xfrm>
            <a:off x="2085975" y="1552012"/>
            <a:ext cx="8801099" cy="2606676"/>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rPr>
              <a:t>”När vi var så där många hos patienten (vid personliga möten) kunde man nästan märka att vi dominerade och patienten kanske hade svårare att prata, tyckte det var svårt. [...] ofta så kunde det vara fördelar i och med att inte alla satt på samma ställe som patienten. Patienten fick då lite mindre….lite färre folk….och lite större utrymme för att ställa frågor.”</a:t>
            </a:r>
          </a:p>
        </p:txBody>
      </p:sp>
    </p:spTree>
    <p:extLst>
      <p:ext uri="{BB962C8B-B14F-4D97-AF65-F5344CB8AC3E}">
        <p14:creationId xmlns:p14="http://schemas.microsoft.com/office/powerpoint/2010/main" val="10202614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DF31BE7B-0B6C-D543-9FB8-47829DB9A7B7}"/>
              </a:ext>
            </a:extLst>
          </p:cNvPr>
          <p:cNvSpPr/>
          <p:nvPr/>
        </p:nvSpPr>
        <p:spPr>
          <a:xfrm>
            <a:off x="2421254" y="3787200"/>
            <a:ext cx="8563927" cy="1332481"/>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rPr>
              <a:t>”Innan vi började med det här diskuterade vi att ’det kan ju aldrig vara bra för patienten’. Vi fick upp utrustningen och så, och vi upptäckte att det var precis tvärtom.”</a:t>
            </a:r>
          </a:p>
        </p:txBody>
      </p:sp>
      <p:sp>
        <p:nvSpPr>
          <p:cNvPr id="6" name="Rektangel 5">
            <a:extLst>
              <a:ext uri="{FF2B5EF4-FFF2-40B4-BE49-F238E27FC236}">
                <a16:creationId xmlns:a16="http://schemas.microsoft.com/office/drawing/2014/main" id="{DCC03C96-7E74-AD4D-9A32-F5D19CF911AA}"/>
              </a:ext>
            </a:extLst>
          </p:cNvPr>
          <p:cNvSpPr/>
          <p:nvPr/>
        </p:nvSpPr>
        <p:spPr>
          <a:xfrm>
            <a:off x="2421255" y="696880"/>
            <a:ext cx="8563927" cy="2606676"/>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ea typeface="Times New Roman" panose="02020603050405020304" pitchFamily="18" charset="0"/>
              </a:rPr>
              <a:t>”Jag tyckte nog i början att video inte var bra för nån. Men det har jag ändrat mig i, för vissa passar det faktiskt jättebra. Man tänker att det blir väldigt stelt och opersonligt, man hör och ser dåligt även om man gör det på riktigt med.”</a:t>
            </a:r>
            <a:br>
              <a:rPr lang="sv-SE" sz="2400" i="1" dirty="0">
                <a:solidFill>
                  <a:schemeClr val="accent2"/>
                </a:solidFill>
                <a:latin typeface="Times New Roman" panose="02020603050405020304" pitchFamily="18" charset="0"/>
                <a:ea typeface="Times New Roman" panose="02020603050405020304" pitchFamily="18" charset="0"/>
              </a:rPr>
            </a:br>
            <a:r>
              <a:rPr lang="sv-SE" sz="2400" i="1" dirty="0">
                <a:solidFill>
                  <a:schemeClr val="accent2"/>
                </a:solidFill>
                <a:latin typeface="Times New Roman" panose="02020603050405020304" pitchFamily="18" charset="0"/>
                <a:ea typeface="Times New Roman" panose="02020603050405020304" pitchFamily="18" charset="0"/>
              </a:rPr>
              <a:t>Intervjuare: Vad är det som har fått dig att ändra din åsikt?</a:t>
            </a:r>
            <a:br>
              <a:rPr lang="sv-SE" sz="2400" i="1" dirty="0">
                <a:solidFill>
                  <a:schemeClr val="accent2"/>
                </a:solidFill>
                <a:latin typeface="Times New Roman" panose="02020603050405020304" pitchFamily="18" charset="0"/>
                <a:ea typeface="Times New Roman" panose="02020603050405020304" pitchFamily="18" charset="0"/>
              </a:rPr>
            </a:br>
            <a:r>
              <a:rPr lang="sv-SE" sz="2400" i="1" dirty="0">
                <a:solidFill>
                  <a:schemeClr val="accent2"/>
                </a:solidFill>
                <a:latin typeface="Times New Roman" panose="02020603050405020304" pitchFamily="18" charset="0"/>
                <a:ea typeface="Times New Roman" panose="02020603050405020304" pitchFamily="18" charset="0"/>
              </a:rPr>
              <a:t>”Att jag sett att det blivit bra.”</a:t>
            </a:r>
          </a:p>
        </p:txBody>
      </p:sp>
    </p:spTree>
    <p:extLst>
      <p:ext uri="{BB962C8B-B14F-4D97-AF65-F5344CB8AC3E}">
        <p14:creationId xmlns:p14="http://schemas.microsoft.com/office/powerpoint/2010/main" val="1468332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CDE690E6-EF75-DC42-8902-19FFB30709E1}"/>
              </a:ext>
            </a:extLst>
          </p:cNvPr>
          <p:cNvSpPr/>
          <p:nvPr/>
        </p:nvSpPr>
        <p:spPr>
          <a:xfrm>
            <a:off x="2171696" y="1884847"/>
            <a:ext cx="8701088" cy="2181944"/>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rPr>
              <a:t>”Och det är ju en stor fördel, det kan ju också göra att planeringen blir tidigare. [...] Och att….det underlättar för de som ska börja jobba kring ärendet, för de kan ju börja jobba direkt istället för att sitta en timme i bil kanske. Så det gör ju att handläggningstiden blir kortare också.”</a:t>
            </a:r>
          </a:p>
        </p:txBody>
      </p:sp>
    </p:spTree>
    <p:extLst>
      <p:ext uri="{BB962C8B-B14F-4D97-AF65-F5344CB8AC3E}">
        <p14:creationId xmlns:p14="http://schemas.microsoft.com/office/powerpoint/2010/main" val="4174771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Förutsättningar för personcentrerad vård- och omsorgsplanering via videokonferens</a:t>
            </a:r>
          </a:p>
        </p:txBody>
      </p:sp>
      <p:pic>
        <p:nvPicPr>
          <p:cNvPr id="6" name="Platshållare för innehåll 5">
            <a:extLst>
              <a:ext uri="{FF2B5EF4-FFF2-40B4-BE49-F238E27FC236}">
                <a16:creationId xmlns:a16="http://schemas.microsoft.com/office/drawing/2014/main" id="{5568F2CE-1B1A-1D4C-AC8D-A5D54E15AB7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8000" y="1861492"/>
            <a:ext cx="9575800" cy="3620791"/>
          </a:xfrm>
        </p:spPr>
      </p:pic>
    </p:spTree>
    <p:extLst>
      <p:ext uri="{BB962C8B-B14F-4D97-AF65-F5344CB8AC3E}">
        <p14:creationId xmlns:p14="http://schemas.microsoft.com/office/powerpoint/2010/main" val="22024098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ktangel 5">
            <a:extLst>
              <a:ext uri="{FF2B5EF4-FFF2-40B4-BE49-F238E27FC236}">
                <a16:creationId xmlns:a16="http://schemas.microsoft.com/office/drawing/2014/main" id="{996A16FE-BE48-B049-8084-44BDBA758E26}"/>
              </a:ext>
            </a:extLst>
          </p:cNvPr>
          <p:cNvSpPr/>
          <p:nvPr/>
        </p:nvSpPr>
        <p:spPr>
          <a:xfrm>
            <a:off x="2105028" y="1076322"/>
            <a:ext cx="8982072" cy="2181944"/>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rPr>
              <a:t>”Det har snarare med personerna att göra, inte tekniken. </a:t>
            </a:r>
            <a:br>
              <a:rPr lang="sv-SE" sz="2400" i="1" dirty="0">
                <a:solidFill>
                  <a:schemeClr val="accent2"/>
                </a:solidFill>
                <a:latin typeface="Times New Roman" panose="02020603050405020304" pitchFamily="18" charset="0"/>
              </a:rPr>
            </a:br>
            <a:r>
              <a:rPr lang="sv-SE" sz="2400" i="1" dirty="0">
                <a:solidFill>
                  <a:schemeClr val="accent2"/>
                </a:solidFill>
                <a:latin typeface="Times New Roman" panose="02020603050405020304" pitchFamily="18" charset="0"/>
              </a:rPr>
              <a:t>Oftast så är det ju då att det hade kanske inte blivit så bra möte även om det hade varit på plats. För det har ju med personkemi, vad man ställer för frågor, hur man inkluderar patienten, så det är ju mycket där det hänger på, då spelar oftast tekniken inte så stor roll.”</a:t>
            </a:r>
          </a:p>
        </p:txBody>
      </p:sp>
      <p:sp>
        <p:nvSpPr>
          <p:cNvPr id="9" name="Rektangel 8">
            <a:extLst>
              <a:ext uri="{FF2B5EF4-FFF2-40B4-BE49-F238E27FC236}">
                <a16:creationId xmlns:a16="http://schemas.microsoft.com/office/drawing/2014/main" id="{5FE8F003-836D-804C-8A2E-5A45A2F143EC}"/>
              </a:ext>
            </a:extLst>
          </p:cNvPr>
          <p:cNvSpPr/>
          <p:nvPr/>
        </p:nvSpPr>
        <p:spPr>
          <a:xfrm>
            <a:off x="2105028" y="3832180"/>
            <a:ext cx="8982072" cy="1332481"/>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rPr>
              <a:t>”Speciellt om man ska jobba personcentrerat så är det ju viktigt att avgöra vilken form av möte som passar bäst. </a:t>
            </a:r>
            <a:br>
              <a:rPr lang="sv-SE" sz="2400" i="1" dirty="0">
                <a:solidFill>
                  <a:schemeClr val="accent2"/>
                </a:solidFill>
                <a:latin typeface="Times New Roman" panose="02020603050405020304" pitchFamily="18" charset="0"/>
              </a:rPr>
            </a:br>
            <a:r>
              <a:rPr lang="sv-SE" sz="2400" i="1" dirty="0">
                <a:solidFill>
                  <a:schemeClr val="accent2"/>
                </a:solidFill>
                <a:latin typeface="Times New Roman" panose="02020603050405020304" pitchFamily="18" charset="0"/>
              </a:rPr>
              <a:t>För det passar inte för alla.”</a:t>
            </a:r>
          </a:p>
        </p:txBody>
      </p:sp>
    </p:spTree>
    <p:extLst>
      <p:ext uri="{BB962C8B-B14F-4D97-AF65-F5344CB8AC3E}">
        <p14:creationId xmlns:p14="http://schemas.microsoft.com/office/powerpoint/2010/main" val="2419658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ktangel 3">
            <a:extLst>
              <a:ext uri="{FF2B5EF4-FFF2-40B4-BE49-F238E27FC236}">
                <a16:creationId xmlns:a16="http://schemas.microsoft.com/office/drawing/2014/main" id="{533A1D6E-B2CA-9E4C-B1DE-481F56E4D594}"/>
              </a:ext>
            </a:extLst>
          </p:cNvPr>
          <p:cNvSpPr/>
          <p:nvPr/>
        </p:nvSpPr>
        <p:spPr>
          <a:xfrm>
            <a:off x="2064545" y="1109099"/>
            <a:ext cx="8879680" cy="2606676"/>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rPr>
              <a:t>”Så länge man har rätt utrustning och rätt förutsättningar för att det ska fungera och för att alla, att alla har kunskapen till att kunna använda tekniken på ett bra sätt så är det ju fantastiskt då kan man uppnå jättemycket alltså. Ja det tycker jag. Så jag kan inte se några hinder på det bara man har rätt förutsättningar rätt utrustning och att alla förstår den. Det är viktigt...”</a:t>
            </a:r>
          </a:p>
        </p:txBody>
      </p:sp>
      <p:sp>
        <p:nvSpPr>
          <p:cNvPr id="5" name="Rektangel 4">
            <a:extLst>
              <a:ext uri="{FF2B5EF4-FFF2-40B4-BE49-F238E27FC236}">
                <a16:creationId xmlns:a16="http://schemas.microsoft.com/office/drawing/2014/main" id="{2DA5AEDE-0F73-4048-9CD3-9916F245FDC9}"/>
              </a:ext>
            </a:extLst>
          </p:cNvPr>
          <p:cNvSpPr/>
          <p:nvPr/>
        </p:nvSpPr>
        <p:spPr>
          <a:xfrm>
            <a:off x="2064545" y="4120036"/>
            <a:ext cx="8879680" cy="907749"/>
          </a:xfrm>
          <a:prstGeom prst="rect">
            <a:avLst/>
          </a:prstGeom>
        </p:spPr>
        <p:txBody>
          <a:bodyPr wrap="square">
            <a:spAutoFit/>
          </a:bodyPr>
          <a:lstStyle/>
          <a:p>
            <a:pPr marL="288290">
              <a:lnSpc>
                <a:spcPct val="115000"/>
              </a:lnSpc>
              <a:spcBef>
                <a:spcPts val="1400"/>
              </a:spcBef>
              <a:spcAft>
                <a:spcPts val="1400"/>
              </a:spcAft>
            </a:pPr>
            <a:r>
              <a:rPr lang="sv-SE" sz="2400" i="1" dirty="0">
                <a:solidFill>
                  <a:schemeClr val="accent2"/>
                </a:solidFill>
                <a:latin typeface="Times New Roman" panose="02020603050405020304" pitchFamily="18" charset="0"/>
              </a:rPr>
              <a:t>”Sen är jag absolut ingen teknikmänniska av något slag, men det är så lättanvänt.”</a:t>
            </a:r>
          </a:p>
        </p:txBody>
      </p:sp>
    </p:spTree>
    <p:extLst>
      <p:ext uri="{BB962C8B-B14F-4D97-AF65-F5344CB8AC3E}">
        <p14:creationId xmlns:p14="http://schemas.microsoft.com/office/powerpoint/2010/main" val="18631297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Slutsats</a:t>
            </a:r>
          </a:p>
        </p:txBody>
      </p:sp>
      <p:sp>
        <p:nvSpPr>
          <p:cNvPr id="3" name="Platshållare för innehåll 2"/>
          <p:cNvSpPr>
            <a:spLocks noGrp="1"/>
          </p:cNvSpPr>
          <p:nvPr>
            <p:ph idx="1"/>
          </p:nvPr>
        </p:nvSpPr>
        <p:spPr/>
        <p:txBody>
          <a:bodyPr>
            <a:normAutofit fontScale="92500" lnSpcReduction="20000"/>
          </a:bodyPr>
          <a:lstStyle/>
          <a:p>
            <a:pPr>
              <a:lnSpc>
                <a:spcPct val="110000"/>
              </a:lnSpc>
            </a:pPr>
            <a:r>
              <a:rPr lang="sv-SE" dirty="0"/>
              <a:t>Samordnad vård- och omsorgsplanering via videokonferens innebär utmaningar i att skapa närvaro och ett genuint intresse som kompenserar för den fysiska närhet som förloras. </a:t>
            </a:r>
          </a:p>
          <a:p>
            <a:pPr lvl="1">
              <a:lnSpc>
                <a:spcPct val="110000"/>
              </a:lnSpc>
            </a:pPr>
            <a:r>
              <a:rPr lang="sv-SE" sz="2500" dirty="0"/>
              <a:t>(Fredriksson, 1999): ”</a:t>
            </a:r>
            <a:r>
              <a:rPr lang="sv-SE" sz="2500" dirty="0" err="1"/>
              <a:t>Being-there</a:t>
            </a:r>
            <a:r>
              <a:rPr lang="sv-SE" sz="2500" dirty="0"/>
              <a:t>” kontra ”</a:t>
            </a:r>
            <a:r>
              <a:rPr lang="sv-SE" sz="2500" dirty="0" err="1"/>
              <a:t>being-with</a:t>
            </a:r>
            <a:r>
              <a:rPr lang="sv-SE" sz="2500" dirty="0"/>
              <a:t>”.</a:t>
            </a:r>
          </a:p>
          <a:p>
            <a:pPr>
              <a:lnSpc>
                <a:spcPct val="110000"/>
              </a:lnSpc>
            </a:pPr>
            <a:r>
              <a:rPr lang="sv-SE" dirty="0"/>
              <a:t>Mötesformen kan göra det svårare att se varandra som personer. </a:t>
            </a:r>
            <a:br>
              <a:rPr lang="sv-SE" dirty="0"/>
            </a:br>
            <a:r>
              <a:rPr lang="sv-SE" dirty="0"/>
              <a:t>Detta hinder kan kompenseras av ett personcentrerat förhållningssätt. </a:t>
            </a:r>
          </a:p>
          <a:p>
            <a:pPr>
              <a:lnSpc>
                <a:spcPct val="110000"/>
              </a:lnSpc>
            </a:pPr>
            <a:r>
              <a:rPr lang="sv-SE" dirty="0"/>
              <a:t>Sjuksköterskan behöver vara väl förtrogen med personcentrerad vård för att kunna möta patienten trots den barriär som skärmen kan utgöra.</a:t>
            </a:r>
          </a:p>
        </p:txBody>
      </p:sp>
    </p:spTree>
    <p:extLst>
      <p:ext uri="{BB962C8B-B14F-4D97-AF65-F5344CB8AC3E}">
        <p14:creationId xmlns:p14="http://schemas.microsoft.com/office/powerpoint/2010/main" val="15240172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Slutsats (forts.)</a:t>
            </a:r>
          </a:p>
        </p:txBody>
      </p:sp>
      <p:sp>
        <p:nvSpPr>
          <p:cNvPr id="3" name="Platshållare för innehåll 2"/>
          <p:cNvSpPr>
            <a:spLocks noGrp="1"/>
          </p:cNvSpPr>
          <p:nvPr>
            <p:ph idx="1"/>
          </p:nvPr>
        </p:nvSpPr>
        <p:spPr/>
        <p:txBody>
          <a:bodyPr>
            <a:normAutofit/>
          </a:bodyPr>
          <a:lstStyle/>
          <a:p>
            <a:pPr>
              <a:lnSpc>
                <a:spcPct val="100000"/>
              </a:lnSpc>
            </a:pPr>
            <a:r>
              <a:rPr lang="sv-SE" dirty="0"/>
              <a:t>Teknik är ett medel, inte ett självändamål i sig. </a:t>
            </a:r>
          </a:p>
          <a:p>
            <a:pPr>
              <a:lnSpc>
                <a:spcPct val="100000"/>
              </a:lnSpc>
            </a:pPr>
            <a:r>
              <a:rPr lang="sv-SE" dirty="0"/>
              <a:t>Rätt nyttjad kan informations- och kommunikationsteknologi användas med stora tidsvinster för att få tillgång till varandra oavsett geografisk plats och kan bidra till en mänsklig interaktion men inte ersätta den.</a:t>
            </a:r>
          </a:p>
        </p:txBody>
      </p:sp>
    </p:spTree>
    <p:extLst>
      <p:ext uri="{BB962C8B-B14F-4D97-AF65-F5344CB8AC3E}">
        <p14:creationId xmlns:p14="http://schemas.microsoft.com/office/powerpoint/2010/main" val="33072448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278E4D-43DB-184C-9807-8D1351F22B04}"/>
              </a:ext>
            </a:extLst>
          </p:cNvPr>
          <p:cNvSpPr>
            <a:spLocks noGrp="1"/>
          </p:cNvSpPr>
          <p:nvPr>
            <p:ph type="title"/>
          </p:nvPr>
        </p:nvSpPr>
        <p:spPr/>
        <p:txBody>
          <a:bodyPr/>
          <a:lstStyle/>
          <a:p>
            <a:r>
              <a:rPr lang="sv-SE" dirty="0"/>
              <a:t>Klinisk betydelse</a:t>
            </a:r>
          </a:p>
        </p:txBody>
      </p:sp>
      <p:sp>
        <p:nvSpPr>
          <p:cNvPr id="3" name="Platshållare för innehåll 2">
            <a:extLst>
              <a:ext uri="{FF2B5EF4-FFF2-40B4-BE49-F238E27FC236}">
                <a16:creationId xmlns:a16="http://schemas.microsoft.com/office/drawing/2014/main" id="{759DE455-B489-E440-AF57-777E10E13951}"/>
              </a:ext>
            </a:extLst>
          </p:cNvPr>
          <p:cNvSpPr>
            <a:spLocks noGrp="1"/>
          </p:cNvSpPr>
          <p:nvPr>
            <p:ph idx="1"/>
          </p:nvPr>
        </p:nvSpPr>
        <p:spPr/>
        <p:txBody>
          <a:bodyPr>
            <a:noAutofit/>
          </a:bodyPr>
          <a:lstStyle/>
          <a:p>
            <a:pPr lvl="0">
              <a:lnSpc>
                <a:spcPct val="100000"/>
              </a:lnSpc>
            </a:pPr>
            <a:r>
              <a:rPr lang="sv-SE" sz="2100" dirty="0"/>
              <a:t>Ett personcentrerat förhållningssätt är förutsättningen för ett gott möte via videokonferens.</a:t>
            </a:r>
          </a:p>
          <a:p>
            <a:pPr lvl="0">
              <a:lnSpc>
                <a:spcPct val="100000"/>
              </a:lnSpc>
            </a:pPr>
            <a:r>
              <a:rPr lang="sv-SE" sz="2100" dirty="0"/>
              <a:t>En “digital gemenskap” möjliggjord av personcentrerad vård skulle kunna vara något eftersträvansvärt och en målbild för en fungerande vård- och omsorgsplanering via videokonferens.</a:t>
            </a:r>
          </a:p>
          <a:p>
            <a:pPr lvl="0">
              <a:lnSpc>
                <a:spcPct val="100000"/>
              </a:lnSpc>
            </a:pPr>
            <a:r>
              <a:rPr lang="sv-SE" sz="2100" dirty="0"/>
              <a:t>Vård- och omsorgsplanering via videokonferens sparar tid i flera led och kan därför skapa möjlighet att lägga mer tid på de patienter som har större behov av personliga möten.</a:t>
            </a:r>
          </a:p>
          <a:p>
            <a:pPr lvl="0">
              <a:lnSpc>
                <a:spcPct val="100000"/>
              </a:lnSpc>
            </a:pPr>
            <a:r>
              <a:rPr lang="sv-SE" sz="2100" dirty="0"/>
              <a:t>Att erbjuda vård- och omsorgsplanering via videokonferens som förstahandsval till huvuddelen av patienter kan motiveras väl utifrån den etiska plattformen inom hälso- och sjukvården och framförallt kostnadseffektivitetsprincipen.</a:t>
            </a:r>
          </a:p>
        </p:txBody>
      </p:sp>
    </p:spTree>
    <p:extLst>
      <p:ext uri="{BB962C8B-B14F-4D97-AF65-F5344CB8AC3E}">
        <p14:creationId xmlns:p14="http://schemas.microsoft.com/office/powerpoint/2010/main" val="18481901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5281AA8-D0E1-3F4B-B371-D648636889E0}"/>
              </a:ext>
            </a:extLst>
          </p:cNvPr>
          <p:cNvSpPr>
            <a:spLocks noGrp="1"/>
          </p:cNvSpPr>
          <p:nvPr>
            <p:ph type="title"/>
          </p:nvPr>
        </p:nvSpPr>
        <p:spPr/>
        <p:txBody>
          <a:bodyPr/>
          <a:lstStyle/>
          <a:p>
            <a:r>
              <a:rPr lang="sv-SE" dirty="0"/>
              <a:t>Helheten är större än summan av delarna </a:t>
            </a:r>
          </a:p>
        </p:txBody>
      </p:sp>
      <p:sp>
        <p:nvSpPr>
          <p:cNvPr id="8" name="Platshållare för innehåll 7">
            <a:extLst>
              <a:ext uri="{FF2B5EF4-FFF2-40B4-BE49-F238E27FC236}">
                <a16:creationId xmlns:a16="http://schemas.microsoft.com/office/drawing/2014/main" id="{CFCF15D2-2175-2E4A-A5D0-BFAB5C893B79}"/>
              </a:ext>
            </a:extLst>
          </p:cNvPr>
          <p:cNvSpPr>
            <a:spLocks noGrp="1"/>
          </p:cNvSpPr>
          <p:nvPr>
            <p:ph idx="1"/>
          </p:nvPr>
        </p:nvSpPr>
        <p:spPr>
          <a:xfrm>
            <a:off x="1777999" y="1694561"/>
            <a:ext cx="5571491" cy="3955227"/>
          </a:xfrm>
        </p:spPr>
        <p:txBody>
          <a:bodyPr/>
          <a:lstStyle/>
          <a:p>
            <a:r>
              <a:rPr lang="sv-SE" dirty="0"/>
              <a:t>När olika delar kombineras kan något nytt uppstå.</a:t>
            </a:r>
          </a:p>
          <a:p>
            <a:r>
              <a:rPr lang="sv-SE" dirty="0"/>
              <a:t>Min bakgrund:</a:t>
            </a:r>
          </a:p>
          <a:p>
            <a:pPr lvl="1"/>
            <a:r>
              <a:rPr lang="sv-SE" dirty="0"/>
              <a:t>Systemutvecklare</a:t>
            </a:r>
          </a:p>
          <a:p>
            <a:pPr lvl="1"/>
            <a:r>
              <a:rPr lang="sv-SE" dirty="0"/>
              <a:t>Legitimerad sjuksköterska</a:t>
            </a:r>
          </a:p>
          <a:p>
            <a:pPr lvl="1"/>
            <a:r>
              <a:rPr lang="sv-SE" dirty="0"/>
              <a:t>På väg mot examen i informatik</a:t>
            </a:r>
          </a:p>
          <a:p>
            <a:pPr lvl="1"/>
            <a:r>
              <a:rPr lang="sv-SE" dirty="0"/>
              <a:t>Uppsats som kombinerar informatik och vårdvetenskap</a:t>
            </a:r>
          </a:p>
          <a:p>
            <a:pPr lvl="1"/>
            <a:endParaRPr lang="sv-SE" dirty="0"/>
          </a:p>
        </p:txBody>
      </p:sp>
      <p:pic>
        <p:nvPicPr>
          <p:cNvPr id="9" name="Platshållare för innehåll 6">
            <a:extLst>
              <a:ext uri="{FF2B5EF4-FFF2-40B4-BE49-F238E27FC236}">
                <a16:creationId xmlns:a16="http://schemas.microsoft.com/office/drawing/2014/main" id="{FF9B7947-857D-F849-9B00-5219A40933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65935" y="1613853"/>
            <a:ext cx="4313593" cy="3956050"/>
          </a:xfrm>
          <a:prstGeom prst="rect">
            <a:avLst/>
          </a:prstGeom>
        </p:spPr>
      </p:pic>
    </p:spTree>
    <p:extLst>
      <p:ext uri="{BB962C8B-B14F-4D97-AF65-F5344CB8AC3E}">
        <p14:creationId xmlns:p14="http://schemas.microsoft.com/office/powerpoint/2010/main" val="39906252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0278E4D-43DB-184C-9807-8D1351F22B04}"/>
              </a:ext>
            </a:extLst>
          </p:cNvPr>
          <p:cNvSpPr>
            <a:spLocks noGrp="1"/>
          </p:cNvSpPr>
          <p:nvPr>
            <p:ph type="title"/>
          </p:nvPr>
        </p:nvSpPr>
        <p:spPr/>
        <p:txBody>
          <a:bodyPr/>
          <a:lstStyle/>
          <a:p>
            <a:r>
              <a:rPr lang="sv-SE" dirty="0"/>
              <a:t>Klinisk betydelse</a:t>
            </a:r>
          </a:p>
        </p:txBody>
      </p:sp>
      <p:sp>
        <p:nvSpPr>
          <p:cNvPr id="3" name="Platshållare för innehåll 2">
            <a:extLst>
              <a:ext uri="{FF2B5EF4-FFF2-40B4-BE49-F238E27FC236}">
                <a16:creationId xmlns:a16="http://schemas.microsoft.com/office/drawing/2014/main" id="{759DE455-B489-E440-AF57-777E10E13951}"/>
              </a:ext>
            </a:extLst>
          </p:cNvPr>
          <p:cNvSpPr>
            <a:spLocks noGrp="1"/>
          </p:cNvSpPr>
          <p:nvPr>
            <p:ph idx="1"/>
          </p:nvPr>
        </p:nvSpPr>
        <p:spPr/>
        <p:txBody>
          <a:bodyPr>
            <a:normAutofit fontScale="77500" lnSpcReduction="20000"/>
          </a:bodyPr>
          <a:lstStyle/>
          <a:p>
            <a:pPr lvl="0">
              <a:lnSpc>
                <a:spcPct val="120000"/>
              </a:lnSpc>
            </a:pPr>
            <a:r>
              <a:rPr lang="sv-SE" dirty="0"/>
              <a:t>En övervägande del av alla vård- och omsorgsplaneringar kan med gott resultat utföras via videokonferens. Genom att identifiera de situationer där förutsättningarna inte finns kan denna begränsade del av planeringarna utföras som personligt möte med gott resultat och därför inte riskera att skapa negativa erfarenheter.</a:t>
            </a:r>
          </a:p>
          <a:p>
            <a:pPr lvl="0">
              <a:lnSpc>
                <a:spcPct val="120000"/>
              </a:lnSpc>
            </a:pPr>
            <a:r>
              <a:rPr lang="sv-SE" dirty="0"/>
              <a:t>Vid palliativ vård bör personligt möte övervägas i första hand.</a:t>
            </a:r>
          </a:p>
          <a:p>
            <a:pPr lvl="0">
              <a:lnSpc>
                <a:spcPct val="120000"/>
              </a:lnSpc>
            </a:pPr>
            <a:r>
              <a:rPr lang="sv-SE" dirty="0"/>
              <a:t>Tekniska förutsättningar för ett effektivt videomöte med god interaktion är en upplevelse så nära personligt möte som möjligt, vilket innebär: hög kvalitet på ljud, bra bildkvalitet och gärna stor skärm, möjlighet till ögonkontakt och en beskärning av bilden där hela överkroppen kommer med. </a:t>
            </a:r>
          </a:p>
        </p:txBody>
      </p:sp>
    </p:spTree>
    <p:extLst>
      <p:ext uri="{BB962C8B-B14F-4D97-AF65-F5344CB8AC3E}">
        <p14:creationId xmlns:p14="http://schemas.microsoft.com/office/powerpoint/2010/main" val="42523055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77D78F0-9D10-1747-A780-7DD789FC5B44}"/>
              </a:ext>
            </a:extLst>
          </p:cNvPr>
          <p:cNvSpPr>
            <a:spLocks noGrp="1"/>
          </p:cNvSpPr>
          <p:nvPr>
            <p:ph type="title"/>
          </p:nvPr>
        </p:nvSpPr>
        <p:spPr/>
        <p:txBody>
          <a:bodyPr/>
          <a:lstStyle/>
          <a:p>
            <a:endParaRPr lang="sv-SE"/>
          </a:p>
        </p:txBody>
      </p:sp>
      <p:sp>
        <p:nvSpPr>
          <p:cNvPr id="3" name="Platshållare för innehåll 2">
            <a:extLst>
              <a:ext uri="{FF2B5EF4-FFF2-40B4-BE49-F238E27FC236}">
                <a16:creationId xmlns:a16="http://schemas.microsoft.com/office/drawing/2014/main" id="{AA0E307E-5C89-6D46-A50C-8EE043666494}"/>
              </a:ext>
            </a:extLst>
          </p:cNvPr>
          <p:cNvSpPr>
            <a:spLocks noGrp="1"/>
          </p:cNvSpPr>
          <p:nvPr>
            <p:ph idx="1"/>
          </p:nvPr>
        </p:nvSpPr>
        <p:spPr/>
        <p:txBody>
          <a:bodyPr>
            <a:normAutofit/>
          </a:bodyPr>
          <a:lstStyle/>
          <a:p>
            <a:pPr marL="0" indent="0">
              <a:buNone/>
            </a:pPr>
            <a:br>
              <a:rPr lang="sv-SE" sz="3200" i="1" dirty="0"/>
            </a:br>
            <a:endParaRPr lang="sv-SE" sz="3200" i="1" dirty="0"/>
          </a:p>
          <a:p>
            <a:pPr marL="0" indent="0" algn="ctr">
              <a:buNone/>
            </a:pPr>
            <a:r>
              <a:rPr lang="sv-SE" sz="3200" i="1" dirty="0"/>
              <a:t>“Hands </a:t>
            </a:r>
            <a:r>
              <a:rPr lang="sv-SE" sz="3200" i="1" dirty="0" err="1"/>
              <a:t>are</a:t>
            </a:r>
            <a:r>
              <a:rPr lang="sv-SE" sz="3200" i="1" dirty="0"/>
              <a:t> not </a:t>
            </a:r>
            <a:r>
              <a:rPr lang="sv-SE" sz="3200" i="1" dirty="0" err="1"/>
              <a:t>necessarily</a:t>
            </a:r>
            <a:r>
              <a:rPr lang="sv-SE" sz="3200" i="1" dirty="0"/>
              <a:t> </a:t>
            </a:r>
            <a:r>
              <a:rPr lang="sv-SE" sz="3200" i="1" dirty="0" err="1"/>
              <a:t>warm</a:t>
            </a:r>
            <a:r>
              <a:rPr lang="sv-SE" sz="3200" i="1" dirty="0"/>
              <a:t>.</a:t>
            </a:r>
            <a:br>
              <a:rPr lang="sv-SE" sz="3200" i="1" dirty="0"/>
            </a:br>
            <a:r>
              <a:rPr lang="sv-SE" sz="3200" i="1" dirty="0" err="1"/>
              <a:t>Technology</a:t>
            </a:r>
            <a:r>
              <a:rPr lang="sv-SE" sz="3200" i="1" dirty="0"/>
              <a:t> is not </a:t>
            </a:r>
            <a:r>
              <a:rPr lang="sv-SE" sz="3200" i="1" dirty="0" err="1"/>
              <a:t>necessarily</a:t>
            </a:r>
            <a:r>
              <a:rPr lang="sv-SE" sz="3200" i="1" dirty="0"/>
              <a:t> </a:t>
            </a:r>
            <a:r>
              <a:rPr lang="sv-SE" sz="3200" i="1" dirty="0" err="1"/>
              <a:t>cold</a:t>
            </a:r>
            <a:r>
              <a:rPr lang="sv-SE" sz="3200" i="1" dirty="0"/>
              <a:t>.”</a:t>
            </a:r>
            <a:br>
              <a:rPr lang="sv-SE" sz="3200" i="1" dirty="0"/>
            </a:br>
            <a:r>
              <a:rPr lang="sv-SE" sz="3200" i="1" dirty="0"/>
              <a:t>(Pols, 2012)</a:t>
            </a:r>
            <a:endParaRPr lang="sv-SE" sz="3200" dirty="0"/>
          </a:p>
          <a:p>
            <a:endParaRPr lang="sv-SE" sz="3200" dirty="0"/>
          </a:p>
        </p:txBody>
      </p:sp>
    </p:spTree>
    <p:extLst>
      <p:ext uri="{BB962C8B-B14F-4D97-AF65-F5344CB8AC3E}">
        <p14:creationId xmlns:p14="http://schemas.microsoft.com/office/powerpoint/2010/main" val="8137125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Bakgrund</a:t>
            </a:r>
          </a:p>
        </p:txBody>
      </p:sp>
      <p:sp>
        <p:nvSpPr>
          <p:cNvPr id="3" name="Platshållare för innehåll 2"/>
          <p:cNvSpPr>
            <a:spLocks noGrp="1"/>
          </p:cNvSpPr>
          <p:nvPr>
            <p:ph idx="1"/>
          </p:nvPr>
        </p:nvSpPr>
        <p:spPr/>
        <p:txBody>
          <a:bodyPr>
            <a:normAutofit fontScale="77500" lnSpcReduction="20000"/>
          </a:bodyPr>
          <a:lstStyle/>
          <a:p>
            <a:pPr>
              <a:lnSpc>
                <a:spcPct val="120000"/>
              </a:lnSpc>
            </a:pPr>
            <a:r>
              <a:rPr lang="sv-SE" dirty="0"/>
              <a:t>Vi blir allt äldre och fler bor kvar i hemmet med behov av vård- och omsorgsinsatser. </a:t>
            </a:r>
          </a:p>
          <a:p>
            <a:pPr>
              <a:lnSpc>
                <a:spcPct val="120000"/>
              </a:lnSpc>
            </a:pPr>
            <a:r>
              <a:rPr lang="sv-SE" dirty="0"/>
              <a:t>När personer som vårdats på sjukhus återgår till hemmet görs en vård- och omsorgsplanering för att patienten ska kunna lämna slutenvården på ett tryggt sätt. </a:t>
            </a:r>
          </a:p>
          <a:p>
            <a:pPr>
              <a:lnSpc>
                <a:spcPct val="120000"/>
              </a:lnSpc>
            </a:pPr>
            <a:r>
              <a:rPr lang="sv-SE" dirty="0"/>
              <a:t>Med ett växande antal äldre med insatser i hemmet ökar även behovet av samordnad vård- och omsorgsplanering på sjukhus. </a:t>
            </a:r>
          </a:p>
          <a:p>
            <a:pPr>
              <a:lnSpc>
                <a:spcPct val="120000"/>
              </a:lnSpc>
            </a:pPr>
            <a:r>
              <a:rPr lang="sv-SE" dirty="0"/>
              <a:t>Denna planering görs allt oftare via videokonferens idag. </a:t>
            </a:r>
          </a:p>
          <a:p>
            <a:pPr>
              <a:lnSpc>
                <a:spcPct val="120000"/>
              </a:lnSpc>
            </a:pPr>
            <a:r>
              <a:rPr lang="sv-SE" dirty="0"/>
              <a:t>Digitala möten innebär nya utmaningar för sjuksköterskan i att skapa och upprätthålla en ömsesidighet. </a:t>
            </a:r>
          </a:p>
        </p:txBody>
      </p:sp>
    </p:spTree>
    <p:extLst>
      <p:ext uri="{BB962C8B-B14F-4D97-AF65-F5344CB8AC3E}">
        <p14:creationId xmlns:p14="http://schemas.microsoft.com/office/powerpoint/2010/main" val="37129676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469ACA5-CED3-D441-B1EB-FD7A4E11F17F}"/>
              </a:ext>
            </a:extLst>
          </p:cNvPr>
          <p:cNvSpPr>
            <a:spLocks noGrp="1"/>
          </p:cNvSpPr>
          <p:nvPr>
            <p:ph type="title"/>
          </p:nvPr>
        </p:nvSpPr>
        <p:spPr/>
        <p:txBody>
          <a:bodyPr/>
          <a:lstStyle/>
          <a:p>
            <a:r>
              <a:rPr lang="sv-SE" dirty="0"/>
              <a:t>Problemdiskussion</a:t>
            </a:r>
          </a:p>
        </p:txBody>
      </p:sp>
      <p:sp>
        <p:nvSpPr>
          <p:cNvPr id="3" name="Platshållare för innehåll 2">
            <a:extLst>
              <a:ext uri="{FF2B5EF4-FFF2-40B4-BE49-F238E27FC236}">
                <a16:creationId xmlns:a16="http://schemas.microsoft.com/office/drawing/2014/main" id="{74A4D78B-DD91-A345-BA58-38394F2124A1}"/>
              </a:ext>
            </a:extLst>
          </p:cNvPr>
          <p:cNvSpPr>
            <a:spLocks noGrp="1"/>
          </p:cNvSpPr>
          <p:nvPr>
            <p:ph idx="1"/>
          </p:nvPr>
        </p:nvSpPr>
        <p:spPr>
          <a:xfrm>
            <a:off x="1777999" y="1694560"/>
            <a:ext cx="9709151" cy="4391915"/>
          </a:xfrm>
        </p:spPr>
        <p:txBody>
          <a:bodyPr>
            <a:noAutofit/>
          </a:bodyPr>
          <a:lstStyle/>
          <a:p>
            <a:pPr>
              <a:lnSpc>
                <a:spcPct val="100000"/>
              </a:lnSpc>
            </a:pPr>
            <a:r>
              <a:rPr lang="sv-SE" sz="2400" dirty="0"/>
              <a:t>Teknik kan erbjuda fullgoda alternativ till kommunikation. </a:t>
            </a:r>
          </a:p>
          <a:p>
            <a:pPr>
              <a:lnSpc>
                <a:spcPct val="100000"/>
              </a:lnSpc>
            </a:pPr>
            <a:r>
              <a:rPr lang="sv-SE" sz="2400" dirty="0"/>
              <a:t>Fysisk kontakt bör inte ses som ett självändamål, det är sammanhanget som bör styra. </a:t>
            </a:r>
          </a:p>
          <a:p>
            <a:pPr lvl="1">
              <a:lnSpc>
                <a:spcPct val="100000"/>
              </a:lnSpc>
            </a:pPr>
            <a:r>
              <a:rPr lang="sv-SE" sz="2000" dirty="0"/>
              <a:t>Vad innebär sammanhanget och hur kan detta översättas till vårdens kontext? </a:t>
            </a:r>
            <a:br>
              <a:rPr lang="sv-SE" sz="2000" dirty="0"/>
            </a:br>
            <a:r>
              <a:rPr lang="sv-SE" sz="2000" dirty="0"/>
              <a:t>Finns det situationer i patientmöten där den fysiska kontakten är viktigare än andra? </a:t>
            </a:r>
            <a:br>
              <a:rPr lang="sv-SE" sz="2000" dirty="0"/>
            </a:br>
            <a:r>
              <a:rPr lang="sv-SE" sz="2000" dirty="0"/>
              <a:t>Kan det finnas lägen då vård- och omsorgsplanering fungerar fullgott via distansmöte men andra situationer där det är olämpligt?</a:t>
            </a:r>
          </a:p>
          <a:p>
            <a:pPr>
              <a:lnSpc>
                <a:spcPct val="100000"/>
              </a:lnSpc>
            </a:pPr>
            <a:r>
              <a:rPr lang="sv-SE" sz="2400" dirty="0"/>
              <a:t>Hur människan både påverkar och påverkas av teknik. </a:t>
            </a:r>
          </a:p>
          <a:p>
            <a:pPr lvl="1">
              <a:lnSpc>
                <a:spcPct val="100000"/>
              </a:lnSpc>
            </a:pPr>
            <a:r>
              <a:rPr lang="sv-SE" sz="2000" dirty="0"/>
              <a:t>Vad innebär det för oss som vårdpersonal i ett distansmöte? </a:t>
            </a:r>
            <a:br>
              <a:rPr lang="sv-SE" sz="2000" dirty="0"/>
            </a:br>
            <a:r>
              <a:rPr lang="sv-SE" sz="2000" dirty="0"/>
              <a:t>Hur kan vi balansera teknik och mänsklighet och ha patienten som person i centrum trots att vi inte befinner oss i samma rum? </a:t>
            </a:r>
          </a:p>
        </p:txBody>
      </p:sp>
    </p:spTree>
    <p:extLst>
      <p:ext uri="{BB962C8B-B14F-4D97-AF65-F5344CB8AC3E}">
        <p14:creationId xmlns:p14="http://schemas.microsoft.com/office/powerpoint/2010/main" val="3936683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0B71DA-8688-6E4A-A735-5F38C5A74453}"/>
              </a:ext>
            </a:extLst>
          </p:cNvPr>
          <p:cNvSpPr>
            <a:spLocks noGrp="1"/>
          </p:cNvSpPr>
          <p:nvPr>
            <p:ph type="title"/>
          </p:nvPr>
        </p:nvSpPr>
        <p:spPr/>
        <p:txBody>
          <a:bodyPr/>
          <a:lstStyle/>
          <a:p>
            <a:r>
              <a:rPr lang="sv-SE" dirty="0"/>
              <a:t>Frågeställningar</a:t>
            </a:r>
          </a:p>
        </p:txBody>
      </p:sp>
      <p:sp>
        <p:nvSpPr>
          <p:cNvPr id="3" name="Platshållare för innehåll 2">
            <a:extLst>
              <a:ext uri="{FF2B5EF4-FFF2-40B4-BE49-F238E27FC236}">
                <a16:creationId xmlns:a16="http://schemas.microsoft.com/office/drawing/2014/main" id="{ED76A836-94F7-FE43-BA06-9163DE12BFBB}"/>
              </a:ext>
            </a:extLst>
          </p:cNvPr>
          <p:cNvSpPr>
            <a:spLocks noGrp="1"/>
          </p:cNvSpPr>
          <p:nvPr>
            <p:ph idx="1"/>
          </p:nvPr>
        </p:nvSpPr>
        <p:spPr/>
        <p:txBody>
          <a:bodyPr>
            <a:normAutofit/>
          </a:bodyPr>
          <a:lstStyle/>
          <a:p>
            <a:pPr>
              <a:lnSpc>
                <a:spcPct val="100000"/>
              </a:lnSpc>
            </a:pPr>
            <a:r>
              <a:rPr lang="sv-SE" sz="2400" dirty="0"/>
              <a:t>Hur påverkas kommunikationen då det personliga mötet inom vården byts ut mot videokonferens? </a:t>
            </a:r>
          </a:p>
          <a:p>
            <a:pPr>
              <a:lnSpc>
                <a:spcPct val="100000"/>
              </a:lnSpc>
            </a:pPr>
            <a:r>
              <a:rPr lang="sv-SE" sz="2400" dirty="0"/>
              <a:t>Vilka är förutsättningarna för en personcentrerad vård- och omsorgsplanering via videokonferens?</a:t>
            </a:r>
          </a:p>
          <a:p>
            <a:pPr marL="0" indent="0">
              <a:lnSpc>
                <a:spcPct val="100000"/>
              </a:lnSpc>
              <a:buNone/>
            </a:pPr>
            <a:endParaRPr lang="sv-SE" sz="2400" dirty="0"/>
          </a:p>
        </p:txBody>
      </p:sp>
    </p:spTree>
    <p:extLst>
      <p:ext uri="{BB962C8B-B14F-4D97-AF65-F5344CB8AC3E}">
        <p14:creationId xmlns:p14="http://schemas.microsoft.com/office/powerpoint/2010/main" val="29052609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Syfte och metod</a:t>
            </a:r>
          </a:p>
        </p:txBody>
      </p:sp>
      <p:sp>
        <p:nvSpPr>
          <p:cNvPr id="3" name="Platshållare för innehåll 2"/>
          <p:cNvSpPr>
            <a:spLocks noGrp="1"/>
          </p:cNvSpPr>
          <p:nvPr>
            <p:ph idx="1"/>
          </p:nvPr>
        </p:nvSpPr>
        <p:spPr/>
        <p:txBody>
          <a:bodyPr>
            <a:normAutofit fontScale="70000" lnSpcReduction="20000"/>
          </a:bodyPr>
          <a:lstStyle/>
          <a:p>
            <a:pPr>
              <a:lnSpc>
                <a:spcPct val="120000"/>
              </a:lnSpc>
            </a:pPr>
            <a:r>
              <a:rPr lang="sv-SE" dirty="0"/>
              <a:t>Syftet med studien var att undersöka förutsättningar vid vård- och omsorgsplanering via videokonferens och hur detta påverkar möjligheten för vårdpersonalen att uppfatta helhet och således utföra ett personcentrerat möte på distans.</a:t>
            </a:r>
          </a:p>
          <a:p>
            <a:pPr>
              <a:lnSpc>
                <a:spcPct val="120000"/>
              </a:lnSpc>
            </a:pPr>
            <a:r>
              <a:rPr lang="sv-SE" dirty="0"/>
              <a:t>En kvalitativ forskningsansats användes för att erhålla en förståelse av sjuksköterskors erfarenhet av vård- och omsorgsplanering via videokonferens. </a:t>
            </a:r>
          </a:p>
          <a:p>
            <a:pPr>
              <a:lnSpc>
                <a:spcPct val="120000"/>
              </a:lnSpc>
            </a:pPr>
            <a:r>
              <a:rPr lang="sv-SE" dirty="0"/>
              <a:t>Metoden bestod av en inledande explorativ litteraturstudie samt enskilda personliga semistrukturerade intervjuer. </a:t>
            </a:r>
          </a:p>
          <a:p>
            <a:pPr>
              <a:lnSpc>
                <a:spcPct val="120000"/>
              </a:lnSpc>
            </a:pPr>
            <a:r>
              <a:rPr lang="sv-SE" dirty="0"/>
              <a:t>Urvalet bestod av totalt sju sjuksköterskor inom slutenvård, primärvård och kommunal hemsjukvård. </a:t>
            </a:r>
          </a:p>
          <a:p>
            <a:pPr>
              <a:lnSpc>
                <a:spcPct val="120000"/>
              </a:lnSpc>
            </a:pPr>
            <a:r>
              <a:rPr lang="sv-SE" dirty="0"/>
              <a:t>Analysen av intervjumaterialet utfördes med en induktiv ansats inspirerad av fenomenologi.</a:t>
            </a:r>
          </a:p>
        </p:txBody>
      </p:sp>
    </p:spTree>
    <p:extLst>
      <p:ext uri="{BB962C8B-B14F-4D97-AF65-F5344CB8AC3E}">
        <p14:creationId xmlns:p14="http://schemas.microsoft.com/office/powerpoint/2010/main" val="35176011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D5FEB4F-B30A-354A-8C7C-9ACE1AF263AA}"/>
              </a:ext>
            </a:extLst>
          </p:cNvPr>
          <p:cNvSpPr>
            <a:spLocks noGrp="1"/>
          </p:cNvSpPr>
          <p:nvPr>
            <p:ph type="title"/>
          </p:nvPr>
        </p:nvSpPr>
        <p:spPr/>
        <p:txBody>
          <a:bodyPr/>
          <a:lstStyle/>
          <a:p>
            <a:r>
              <a:rPr lang="sv-SE" dirty="0"/>
              <a:t>Teori</a:t>
            </a:r>
          </a:p>
        </p:txBody>
      </p:sp>
      <p:sp>
        <p:nvSpPr>
          <p:cNvPr id="3" name="Platshållare för innehåll 2">
            <a:extLst>
              <a:ext uri="{FF2B5EF4-FFF2-40B4-BE49-F238E27FC236}">
                <a16:creationId xmlns:a16="http://schemas.microsoft.com/office/drawing/2014/main" id="{81EC40E2-0829-5644-AD51-CBAA3DBD3F70}"/>
              </a:ext>
            </a:extLst>
          </p:cNvPr>
          <p:cNvSpPr>
            <a:spLocks noGrp="1"/>
          </p:cNvSpPr>
          <p:nvPr>
            <p:ph idx="1"/>
          </p:nvPr>
        </p:nvSpPr>
        <p:spPr/>
        <p:txBody>
          <a:bodyPr>
            <a:normAutofit/>
          </a:bodyPr>
          <a:lstStyle/>
          <a:p>
            <a:pPr>
              <a:lnSpc>
                <a:spcPct val="100000"/>
              </a:lnSpc>
            </a:pPr>
            <a:r>
              <a:rPr lang="sv-SE" dirty="0">
                <a:solidFill>
                  <a:schemeClr val="accent1"/>
                </a:solidFill>
              </a:rPr>
              <a:t>Digitala möten och kommunikation, påverkande faktorer</a:t>
            </a:r>
          </a:p>
          <a:p>
            <a:pPr>
              <a:lnSpc>
                <a:spcPct val="100000"/>
              </a:lnSpc>
            </a:pPr>
            <a:r>
              <a:rPr lang="sv-SE" dirty="0">
                <a:solidFill>
                  <a:schemeClr val="accent1"/>
                </a:solidFill>
              </a:rPr>
              <a:t>Videoteknik vid vård- och omsorgsplanering</a:t>
            </a:r>
          </a:p>
          <a:p>
            <a:pPr>
              <a:lnSpc>
                <a:spcPct val="100000"/>
              </a:lnSpc>
            </a:pPr>
            <a:r>
              <a:rPr lang="sv-SE" dirty="0"/>
              <a:t>Datorisering och etik</a:t>
            </a:r>
          </a:p>
          <a:p>
            <a:pPr>
              <a:lnSpc>
                <a:spcPct val="100000"/>
              </a:lnSpc>
            </a:pPr>
            <a:r>
              <a:rPr lang="sv-SE" dirty="0"/>
              <a:t>Vårdvetenskapliga begrepp kopplat till möten och kommunikation</a:t>
            </a:r>
          </a:p>
          <a:p>
            <a:pPr lvl="1">
              <a:lnSpc>
                <a:spcPct val="100000"/>
              </a:lnSpc>
            </a:pPr>
            <a:r>
              <a:rPr lang="sv-SE" dirty="0"/>
              <a:t>Livsvärld</a:t>
            </a:r>
          </a:p>
          <a:p>
            <a:pPr lvl="1">
              <a:lnSpc>
                <a:spcPct val="100000"/>
              </a:lnSpc>
            </a:pPr>
            <a:r>
              <a:rPr lang="sv-SE" dirty="0"/>
              <a:t>Helhet och personcentrerad vård</a:t>
            </a:r>
          </a:p>
          <a:p>
            <a:pPr lvl="1">
              <a:lnSpc>
                <a:spcPct val="100000"/>
              </a:lnSpc>
            </a:pPr>
            <a:r>
              <a:rPr lang="sv-SE" dirty="0"/>
              <a:t>Det mellanmänskliga i det goda mötet</a:t>
            </a:r>
          </a:p>
        </p:txBody>
      </p:sp>
      <p:sp>
        <p:nvSpPr>
          <p:cNvPr id="4" name="Höger klammerparentes 3">
            <a:extLst>
              <a:ext uri="{FF2B5EF4-FFF2-40B4-BE49-F238E27FC236}">
                <a16:creationId xmlns:a16="http://schemas.microsoft.com/office/drawing/2014/main" id="{F4D9239C-48E1-F046-9A4C-9ED531FEDB2A}"/>
              </a:ext>
            </a:extLst>
          </p:cNvPr>
          <p:cNvSpPr/>
          <p:nvPr/>
        </p:nvSpPr>
        <p:spPr>
          <a:xfrm>
            <a:off x="10309860" y="1611630"/>
            <a:ext cx="251460" cy="1108710"/>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sv-SE"/>
          </a:p>
        </p:txBody>
      </p:sp>
      <p:sp>
        <p:nvSpPr>
          <p:cNvPr id="5" name="textruta 4">
            <a:extLst>
              <a:ext uri="{FF2B5EF4-FFF2-40B4-BE49-F238E27FC236}">
                <a16:creationId xmlns:a16="http://schemas.microsoft.com/office/drawing/2014/main" id="{DA7CD1E6-291D-9C49-AED1-225856BF26E4}"/>
              </a:ext>
            </a:extLst>
          </p:cNvPr>
          <p:cNvSpPr txBox="1"/>
          <p:nvPr/>
        </p:nvSpPr>
        <p:spPr>
          <a:xfrm>
            <a:off x="10629900" y="1874520"/>
            <a:ext cx="1125501" cy="646331"/>
          </a:xfrm>
          <a:prstGeom prst="rect">
            <a:avLst/>
          </a:prstGeom>
          <a:noFill/>
        </p:spPr>
        <p:txBody>
          <a:bodyPr wrap="none" rtlCol="0">
            <a:spAutoFit/>
          </a:bodyPr>
          <a:lstStyle/>
          <a:p>
            <a:r>
              <a:rPr lang="sv-SE" dirty="0">
                <a:solidFill>
                  <a:schemeClr val="accent1"/>
                </a:solidFill>
              </a:rPr>
              <a:t>Litteratur-</a:t>
            </a:r>
            <a:br>
              <a:rPr lang="sv-SE" dirty="0">
                <a:solidFill>
                  <a:schemeClr val="accent1"/>
                </a:solidFill>
              </a:rPr>
            </a:br>
            <a:r>
              <a:rPr lang="sv-SE" dirty="0">
                <a:solidFill>
                  <a:schemeClr val="accent1"/>
                </a:solidFill>
              </a:rPr>
              <a:t>studie</a:t>
            </a:r>
          </a:p>
        </p:txBody>
      </p:sp>
    </p:spTree>
    <p:extLst>
      <p:ext uri="{BB962C8B-B14F-4D97-AF65-F5344CB8AC3E}">
        <p14:creationId xmlns:p14="http://schemas.microsoft.com/office/powerpoint/2010/main" val="2787662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a:t>Resultat</a:t>
            </a:r>
          </a:p>
        </p:txBody>
      </p:sp>
      <p:sp>
        <p:nvSpPr>
          <p:cNvPr id="3" name="Platshållare för innehåll 2"/>
          <p:cNvSpPr>
            <a:spLocks noGrp="1"/>
          </p:cNvSpPr>
          <p:nvPr>
            <p:ph idx="1"/>
          </p:nvPr>
        </p:nvSpPr>
        <p:spPr/>
        <p:txBody>
          <a:bodyPr>
            <a:normAutofit/>
          </a:bodyPr>
          <a:lstStyle/>
          <a:p>
            <a:pPr>
              <a:lnSpc>
                <a:spcPct val="100000"/>
              </a:lnSpc>
            </a:pPr>
            <a:r>
              <a:rPr lang="sv-SE" sz="2600" dirty="0"/>
              <a:t>Resultatet visar att kommunikationen påverkas och att möten via videoteknik förlorar närhet och därmed en del av den mänskliga kontakten. </a:t>
            </a:r>
          </a:p>
          <a:p>
            <a:pPr>
              <a:lnSpc>
                <a:spcPct val="100000"/>
              </a:lnSpc>
            </a:pPr>
            <a:r>
              <a:rPr lang="sv-SE" sz="2600" dirty="0"/>
              <a:t>Detta kan bidra till sämre möjlighet att se varandra som personer men kan kompenseras av ett personcentrerat förhållningssätt.</a:t>
            </a:r>
          </a:p>
          <a:p>
            <a:pPr>
              <a:lnSpc>
                <a:spcPct val="100000"/>
              </a:lnSpc>
            </a:pPr>
            <a:r>
              <a:rPr lang="sv-SE" sz="2600" dirty="0"/>
              <a:t>Tekniken kan fungera som ett medel för mänsklig interaktion men inte som ersättning för det.</a:t>
            </a:r>
          </a:p>
        </p:txBody>
      </p:sp>
    </p:spTree>
    <p:extLst>
      <p:ext uri="{BB962C8B-B14F-4D97-AF65-F5344CB8AC3E}">
        <p14:creationId xmlns:p14="http://schemas.microsoft.com/office/powerpoint/2010/main" val="25629952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fontScale="90000"/>
          </a:bodyPr>
          <a:lstStyle/>
          <a:p>
            <a:r>
              <a:rPr lang="sv-SE" dirty="0"/>
              <a:t>Hur kommunikationen påverkas då det personliga mötet byts ut mot videokonferens</a:t>
            </a:r>
          </a:p>
        </p:txBody>
      </p:sp>
      <p:pic>
        <p:nvPicPr>
          <p:cNvPr id="7" name="Platshållare för innehåll 6">
            <a:extLst>
              <a:ext uri="{FF2B5EF4-FFF2-40B4-BE49-F238E27FC236}">
                <a16:creationId xmlns:a16="http://schemas.microsoft.com/office/drawing/2014/main" id="{4D87A277-031D-A845-B390-B80CC732D11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78000" y="1751134"/>
            <a:ext cx="9575800" cy="3841508"/>
          </a:xfrm>
        </p:spPr>
      </p:pic>
    </p:spTree>
    <p:extLst>
      <p:ext uri="{BB962C8B-B14F-4D97-AF65-F5344CB8AC3E}">
        <p14:creationId xmlns:p14="http://schemas.microsoft.com/office/powerpoint/2010/main" val="1264016947"/>
      </p:ext>
    </p:extLst>
  </p:cSld>
  <p:clrMapOvr>
    <a:masterClrMapping/>
  </p:clrMapOvr>
</p:sld>
</file>

<file path=ppt/theme/theme1.xml><?xml version="1.0" encoding="utf-8"?>
<a:theme xmlns:a="http://schemas.openxmlformats.org/drawingml/2006/main" name="Office-tema">
  <a:themeElements>
    <a:clrScheme name="GITS">
      <a:dk1>
        <a:sysClr val="windowText" lastClr="000000"/>
      </a:dk1>
      <a:lt1>
        <a:sysClr val="window" lastClr="FFFFFF"/>
      </a:lt1>
      <a:dk2>
        <a:srgbClr val="44546A"/>
      </a:dk2>
      <a:lt2>
        <a:srgbClr val="E7E6E6"/>
      </a:lt2>
      <a:accent1>
        <a:srgbClr val="006298"/>
      </a:accent1>
      <a:accent2>
        <a:srgbClr val="582C83"/>
      </a:accent2>
      <a:accent3>
        <a:srgbClr val="A8AD00"/>
      </a:accent3>
      <a:accent4>
        <a:srgbClr val="F2A900"/>
      </a:accent4>
      <a:accent5>
        <a:srgbClr val="4A773C"/>
      </a:accent5>
      <a:accent6>
        <a:srgbClr val="9D2235"/>
      </a:accent6>
      <a:hlink>
        <a:srgbClr val="A8AD00"/>
      </a:hlink>
      <a:folHlink>
        <a:srgbClr val="582C83"/>
      </a:folHlink>
    </a:clrScheme>
    <a:fontScheme name="GITS">
      <a:majorFont>
        <a:latin typeface="Calibri Light"/>
        <a:ea typeface=""/>
        <a:cs typeface=""/>
      </a:majorFont>
      <a:minorFont>
        <a:latin typeface="Calibri"/>
        <a:ea typeface=""/>
        <a:cs typeface=""/>
      </a:minorFont>
    </a:fontScheme>
    <a:fmtScheme name="Rökfärgat glas">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815B0183-F518-45B1-8305-430C25CD4829}" vid="{08E49632-01C0-4481-925F-B58FB4E6D2D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Mall konferens 180530</Template>
  <TotalTime>32</TotalTime>
  <Words>1590</Words>
  <Application>Microsoft Office PowerPoint</Application>
  <PresentationFormat>Bredbild</PresentationFormat>
  <Paragraphs>110</Paragraphs>
  <Slides>21</Slides>
  <Notes>7</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21</vt:i4>
      </vt:variant>
    </vt:vector>
  </HeadingPairs>
  <TitlesOfParts>
    <vt:vector size="26" baseType="lpstr">
      <vt:lpstr>Arial</vt:lpstr>
      <vt:lpstr>Calibri</vt:lpstr>
      <vt:lpstr>Calibri Light</vt:lpstr>
      <vt:lpstr>Times New Roman</vt:lpstr>
      <vt:lpstr>Office-tema</vt:lpstr>
      <vt:lpstr>Det digitala mötet</vt:lpstr>
      <vt:lpstr>Helheten är större än summan av delarna </vt:lpstr>
      <vt:lpstr>Bakgrund</vt:lpstr>
      <vt:lpstr>Problemdiskussion</vt:lpstr>
      <vt:lpstr>Frågeställningar</vt:lpstr>
      <vt:lpstr>Syfte och metod</vt:lpstr>
      <vt:lpstr>Teori</vt:lpstr>
      <vt:lpstr>Resultat</vt:lpstr>
      <vt:lpstr>Hur kommunikationen påverkas då det personliga mötet byts ut mot videokonferens</vt:lpstr>
      <vt:lpstr>PowerPoint-presentation</vt:lpstr>
      <vt:lpstr>PowerPoint-presentation</vt:lpstr>
      <vt:lpstr>PowerPoint-presentation</vt:lpstr>
      <vt:lpstr>PowerPoint-presentation</vt:lpstr>
      <vt:lpstr>Förutsättningar för personcentrerad vård- och omsorgsplanering via videokonferens</vt:lpstr>
      <vt:lpstr>PowerPoint-presentation</vt:lpstr>
      <vt:lpstr>PowerPoint-presentation</vt:lpstr>
      <vt:lpstr>Slutsats</vt:lpstr>
      <vt:lpstr>Slutsats (forts.)</vt:lpstr>
      <vt:lpstr>Klinisk betydelse</vt:lpstr>
      <vt:lpstr>Klinisk betydelse</vt:lpstr>
      <vt:lpstr>PowerPoint-presentation</vt:lpstr>
    </vt:vector>
  </TitlesOfParts>
  <Company>Västra Götalandsregionen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eTeam för välfärdsteknologi  - organisering, införande och användning av välfärdsteknologi i kommunal vård och omsorg</dc:title>
  <dc:creator>Linn Wallér</dc:creator>
  <cp:lastModifiedBy>Linn Wallér</cp:lastModifiedBy>
  <cp:revision>14</cp:revision>
  <dcterms:created xsi:type="dcterms:W3CDTF">2018-05-29T20:34:56Z</dcterms:created>
  <dcterms:modified xsi:type="dcterms:W3CDTF">2018-05-29T21:07:45Z</dcterms:modified>
</cp:coreProperties>
</file>