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7" r:id="rId4"/>
    <p:sldId id="278" r:id="rId5"/>
    <p:sldId id="286" r:id="rId6"/>
    <p:sldId id="289" r:id="rId7"/>
    <p:sldId id="287" r:id="rId8"/>
    <p:sldId id="288" r:id="rId9"/>
    <p:sldId id="290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6AA15-0666-1F4A-A244-57D740B36F4A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FA30A-28F2-8248-8EA8-3FA55392F3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24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78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68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50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73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109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630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50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05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22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743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E733-5370-4606-89A7-5F5252F53E5B}" type="datetimeFigureOut">
              <a:rPr lang="sv-SE" smtClean="0"/>
              <a:t>2015-01-27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4750-DC8A-467C-A907-D9D707C22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95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7808" y="1732460"/>
            <a:ext cx="11325408" cy="1059363"/>
          </a:xfrm>
        </p:spPr>
        <p:txBody>
          <a:bodyPr>
            <a:noAutofit/>
          </a:bodyPr>
          <a:lstStyle/>
          <a:p>
            <a:r>
              <a:rPr lang="sv-SE" sz="3500" b="1" dirty="0">
                <a:solidFill>
                  <a:schemeClr val="tx2"/>
                </a:solidFill>
              </a:rPr>
              <a:t>Uppföljning av avtal som reglerar hälso</a:t>
            </a:r>
            <a:r>
              <a:rPr lang="sv-SE" sz="3500" b="1" dirty="0" smtClean="0">
                <a:solidFill>
                  <a:schemeClr val="tx2"/>
                </a:solidFill>
              </a:rPr>
              <a:t>- och sjukvårdsansvaret </a:t>
            </a:r>
            <a:r>
              <a:rPr lang="sv-SE" sz="3500" b="1" dirty="0">
                <a:solidFill>
                  <a:schemeClr val="tx2"/>
                </a:solidFill>
              </a:rPr>
              <a:t>mellan VGR och kommunerna i Västra </a:t>
            </a:r>
            <a:r>
              <a:rPr lang="sv-SE" sz="3500" b="1" dirty="0" smtClean="0">
                <a:solidFill>
                  <a:schemeClr val="tx2"/>
                </a:solidFill>
              </a:rPr>
              <a:t>Götaland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4054" y="3407923"/>
            <a:ext cx="11325408" cy="2452474"/>
          </a:xfrm>
        </p:spPr>
        <p:txBody>
          <a:bodyPr>
            <a:normAutofit fontScale="92500" lnSpcReduction="20000"/>
          </a:bodyPr>
          <a:lstStyle/>
          <a:p>
            <a:r>
              <a:rPr lang="sv-SE" sz="2800" b="1" dirty="0">
                <a:latin typeface="+mj-lt"/>
              </a:rPr>
              <a:t>Uppdrag till </a:t>
            </a:r>
            <a:r>
              <a:rPr lang="sv-SE" sz="2800" b="1" dirty="0" smtClean="0">
                <a:latin typeface="+mj-lt"/>
              </a:rPr>
              <a:t>huvudmännen och de </a:t>
            </a:r>
            <a:r>
              <a:rPr lang="sv-SE" sz="2800" b="1" dirty="0" err="1">
                <a:latin typeface="+mj-lt"/>
              </a:rPr>
              <a:t>delregionala</a:t>
            </a:r>
            <a:r>
              <a:rPr lang="sv-SE" sz="2800" b="1" dirty="0">
                <a:latin typeface="+mj-lt"/>
              </a:rPr>
              <a:t> </a:t>
            </a:r>
            <a:r>
              <a:rPr lang="sv-SE" sz="2800" b="1" dirty="0" smtClean="0">
                <a:latin typeface="+mj-lt"/>
              </a:rPr>
              <a:t>vårdsamverkansgrupperna:</a:t>
            </a:r>
          </a:p>
          <a:p>
            <a:pPr algn="l"/>
            <a:endParaRPr lang="sv-SE" sz="2800" b="1" dirty="0">
              <a:latin typeface="+mj-lt"/>
            </a:endParaRPr>
          </a:p>
          <a:p>
            <a:pPr marL="457200" indent="-457200" algn="l">
              <a:buFont typeface="Wingdings" charset="2"/>
              <a:buChar char="ü"/>
            </a:pPr>
            <a:r>
              <a:rPr lang="sv-SE" sz="3300" dirty="0">
                <a:latin typeface="+mj-lt"/>
              </a:rPr>
              <a:t>att analysera avtalet gentemot den verksamhet som </a:t>
            </a:r>
            <a:r>
              <a:rPr lang="sv-SE" sz="3300" dirty="0" smtClean="0">
                <a:latin typeface="+mj-lt"/>
              </a:rPr>
              <a:t>bedrivs </a:t>
            </a:r>
            <a:r>
              <a:rPr lang="sv-SE" sz="3300" dirty="0">
                <a:latin typeface="+mj-lt"/>
              </a:rPr>
              <a:t>i nuläget  </a:t>
            </a:r>
            <a:endParaRPr lang="sv-SE" sz="3300" dirty="0" smtClean="0">
              <a:latin typeface="+mj-lt"/>
            </a:endParaRPr>
          </a:p>
          <a:p>
            <a:pPr algn="l"/>
            <a:endParaRPr lang="sv-SE" sz="900" dirty="0">
              <a:latin typeface="+mj-lt"/>
            </a:endParaRPr>
          </a:p>
          <a:p>
            <a:pPr marL="457200" indent="-457200" algn="l">
              <a:buFont typeface="Wingdings" charset="2"/>
              <a:buChar char="ü"/>
            </a:pPr>
            <a:r>
              <a:rPr lang="sv-SE" sz="3300" dirty="0">
                <a:latin typeface="+mj-lt"/>
              </a:rPr>
              <a:t>att, om så behövs, ge förslag på förändringar av avtalet.</a:t>
            </a:r>
          </a:p>
          <a:p>
            <a:pPr algn="ctr"/>
            <a:endParaRPr lang="sv-SE" sz="28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780" y="285694"/>
            <a:ext cx="3246891" cy="659727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02" y="285694"/>
            <a:ext cx="3103886" cy="654915"/>
          </a:xfrm>
          <a:prstGeom prst="rect">
            <a:avLst/>
          </a:prstGeom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6677861" y="4992055"/>
            <a:ext cx="5278644" cy="1604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sv-SE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1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996818" y="1238407"/>
            <a:ext cx="10916492" cy="1737459"/>
          </a:xfrm>
        </p:spPr>
        <p:txBody>
          <a:bodyPr>
            <a:normAutofit/>
          </a:bodyPr>
          <a:lstStyle/>
          <a:p>
            <a:r>
              <a:rPr lang="sv-SE" sz="3200" dirty="0"/>
              <a:t>Resultat efter höstens </a:t>
            </a:r>
            <a:r>
              <a:rPr lang="sv-SE" sz="3200" dirty="0" smtClean="0"/>
              <a:t>arbete           </a:t>
            </a:r>
            <a:r>
              <a:rPr lang="sv-SE" sz="3200" dirty="0"/>
              <a:t/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29778" y="1282439"/>
            <a:ext cx="9320460" cy="52495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Kommun och sjukvård – samverkan i Göteborgsområdet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Vårdsamverkan Fyrbodal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Närvårdssamverkan Södra Älvsborg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31 kommuner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Område läkemedel och hjälpmedel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Kungälvs sjukhus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NU-sjukvården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Sahlgrenska universitetssjukhuset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smtClean="0">
                <a:latin typeface="+mj-lt"/>
              </a:rPr>
              <a:t>Skaraborgs sjukhus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300" dirty="0" err="1" smtClean="0">
                <a:latin typeface="+mj-lt"/>
              </a:rPr>
              <a:t>Närhälsan</a:t>
            </a:r>
            <a:endParaRPr lang="sv-SE" sz="3300" dirty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/>
          </a:p>
          <a:p>
            <a:pPr>
              <a:lnSpc>
                <a:spcPct val="110000"/>
              </a:lnSpc>
            </a:pPr>
            <a:endParaRPr lang="sv-SE" dirty="0"/>
          </a:p>
          <a:p>
            <a:pPr>
              <a:lnSpc>
                <a:spcPct val="110000"/>
              </a:lnSpc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092" y="6016183"/>
            <a:ext cx="2632723" cy="5349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26" y="6041839"/>
            <a:ext cx="2208476" cy="465985"/>
          </a:xfrm>
          <a:prstGeom prst="rect">
            <a:avLst/>
          </a:prstGeom>
        </p:spPr>
      </p:pic>
      <p:sp>
        <p:nvSpPr>
          <p:cNvPr id="7" name="Rubrik 1"/>
          <p:cNvSpPr txBox="1">
            <a:spLocks/>
          </p:cNvSpPr>
          <p:nvPr/>
        </p:nvSpPr>
        <p:spPr>
          <a:xfrm>
            <a:off x="860877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i="1" dirty="0" smtClean="0"/>
              <a:t>Synpunkter/kommentarer har inkommit från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25662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996818" y="1238407"/>
            <a:ext cx="10916492" cy="1737459"/>
          </a:xfrm>
        </p:spPr>
        <p:txBody>
          <a:bodyPr>
            <a:normAutofit/>
          </a:bodyPr>
          <a:lstStyle/>
          <a:p>
            <a:r>
              <a:rPr lang="sv-SE" sz="3200" dirty="0"/>
              <a:t>Resultat efter höstens </a:t>
            </a:r>
            <a:r>
              <a:rPr lang="sv-SE" sz="3200" dirty="0" smtClean="0"/>
              <a:t>arbete           </a:t>
            </a:r>
            <a:r>
              <a:rPr lang="sv-SE" sz="3200" dirty="0"/>
              <a:t/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0326" y="1120424"/>
            <a:ext cx="10567721" cy="476289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2200" dirty="0" smtClean="0">
                <a:latin typeface="+mj-lt"/>
              </a:rPr>
              <a:t>Nuvarande avtal och gränssnitt är i grunden bra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2200" dirty="0" smtClean="0">
                <a:latin typeface="+mj-lt"/>
              </a:rPr>
              <a:t>Mer fokus på patientnytta och det gemensamma ansvaret för medborgarna i Västra Götaland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2200" dirty="0" smtClean="0">
                <a:latin typeface="+mj-lt"/>
              </a:rPr>
              <a:t>Upplevelsen från båda huvudmännen av ”övervältring” pga. resursbrist</a:t>
            </a:r>
            <a:endParaRPr lang="sv-SE" sz="22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sv-SE" sz="2200" dirty="0" smtClean="0">
                <a:latin typeface="+mj-lt"/>
              </a:rPr>
              <a:t>Tydliggörande i kommande avtal behövs för:</a:t>
            </a:r>
          </a:p>
          <a:p>
            <a:pPr lvl="1">
              <a:lnSpc>
                <a:spcPct val="110000"/>
              </a:lnSpc>
            </a:pPr>
            <a:r>
              <a:rPr lang="sv-SE" sz="2200" dirty="0" smtClean="0">
                <a:latin typeface="+mj-lt"/>
              </a:rPr>
              <a:t>Vårdens övergångar</a:t>
            </a:r>
          </a:p>
          <a:p>
            <a:pPr lvl="1">
              <a:lnSpc>
                <a:spcPct val="110000"/>
              </a:lnSpc>
            </a:pPr>
            <a:r>
              <a:rPr lang="sv-SE" sz="2200" dirty="0" smtClean="0">
                <a:latin typeface="+mj-lt"/>
              </a:rPr>
              <a:t>SVoPL/ITMV och Samordnad individuell plan (</a:t>
            </a:r>
            <a:r>
              <a:rPr lang="sv-SE" sz="2200" dirty="0" err="1" smtClean="0">
                <a:latin typeface="+mj-lt"/>
              </a:rPr>
              <a:t>SiP</a:t>
            </a:r>
            <a:r>
              <a:rPr lang="sv-SE" sz="2200" dirty="0" smtClean="0">
                <a:latin typeface="+mj-lt"/>
              </a:rPr>
              <a:t>) </a:t>
            </a:r>
            <a:endParaRPr lang="sv-SE" sz="2200" dirty="0" smtClean="0">
              <a:latin typeface="+mj-lt"/>
            </a:endParaRPr>
          </a:p>
          <a:p>
            <a:pPr lvl="1">
              <a:lnSpc>
                <a:spcPct val="110000"/>
              </a:lnSpc>
            </a:pPr>
            <a:r>
              <a:rPr lang="sv-SE" sz="2200" dirty="0" smtClean="0">
                <a:latin typeface="+mj-lt"/>
              </a:rPr>
              <a:t>Psykiatri- </a:t>
            </a:r>
            <a:r>
              <a:rPr lang="sv-SE" sz="2200" dirty="0" smtClean="0">
                <a:latin typeface="+mj-lt"/>
              </a:rPr>
              <a:t>och missbruksområdet (</a:t>
            </a:r>
            <a:r>
              <a:rPr lang="sv-SE" sz="2200" i="1" dirty="0" smtClean="0">
                <a:latin typeface="+mj-lt"/>
              </a:rPr>
              <a:t>korrelera med ny ök </a:t>
            </a:r>
            <a:r>
              <a:rPr lang="sv-SE" sz="2200" i="1" dirty="0">
                <a:latin typeface="+mj-lt"/>
              </a:rPr>
              <a:t>i VG </a:t>
            </a:r>
            <a:r>
              <a:rPr lang="sv-SE" sz="2200" i="1" dirty="0" smtClean="0">
                <a:latin typeface="+mj-lt"/>
              </a:rPr>
              <a:t>som tas fram under 2015</a:t>
            </a:r>
            <a:r>
              <a:rPr lang="sv-SE" sz="2200" dirty="0" smtClean="0">
                <a:latin typeface="+mj-lt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sv-SE" sz="2200" dirty="0" smtClean="0">
                <a:latin typeface="+mj-lt"/>
              </a:rPr>
              <a:t>Läkemedel</a:t>
            </a:r>
          </a:p>
          <a:p>
            <a:pPr lvl="1">
              <a:lnSpc>
                <a:spcPct val="110000"/>
              </a:lnSpc>
            </a:pPr>
            <a:r>
              <a:rPr lang="sv-SE" sz="2200" dirty="0" smtClean="0">
                <a:latin typeface="+mj-lt"/>
              </a:rPr>
              <a:t>Läkaransvar och samordning</a:t>
            </a:r>
          </a:p>
          <a:p>
            <a:pPr lvl="1">
              <a:lnSpc>
                <a:spcPct val="110000"/>
              </a:lnSpc>
            </a:pPr>
            <a:r>
              <a:rPr lang="sv-SE" sz="2200" dirty="0" smtClean="0">
                <a:latin typeface="+mj-lt"/>
              </a:rPr>
              <a:t>Sjukvårdsmaterial/Hjälpmedel för medicinsk behandling</a:t>
            </a:r>
            <a:endParaRPr lang="sv-SE" sz="2200" dirty="0" smtClean="0"/>
          </a:p>
          <a:p>
            <a:pPr>
              <a:lnSpc>
                <a:spcPct val="110000"/>
              </a:lnSpc>
            </a:pPr>
            <a:endParaRPr lang="sv-SE" sz="2200" dirty="0"/>
          </a:p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092" y="6016183"/>
            <a:ext cx="2632723" cy="5349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26" y="6041839"/>
            <a:ext cx="2208476" cy="465985"/>
          </a:xfrm>
          <a:prstGeom prst="rect">
            <a:avLst/>
          </a:prstGeom>
        </p:spPr>
      </p:pic>
      <p:sp>
        <p:nvSpPr>
          <p:cNvPr id="7" name="Rubrik 1"/>
          <p:cNvSpPr txBox="1">
            <a:spLocks/>
          </p:cNvSpPr>
          <p:nvPr/>
        </p:nvSpPr>
        <p:spPr>
          <a:xfrm>
            <a:off x="702135" y="251724"/>
            <a:ext cx="10515600" cy="10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i="1" dirty="0" smtClean="0"/>
              <a:t>Synpunkter – Fokus för </a:t>
            </a:r>
            <a:r>
              <a:rPr lang="sv-SE" sz="3200" i="1" dirty="0" err="1" smtClean="0"/>
              <a:t>HoS</a:t>
            </a:r>
            <a:r>
              <a:rPr lang="sv-SE" sz="3200" i="1" dirty="0" smtClean="0"/>
              <a:t>-avtal 2015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208196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996818" y="1238407"/>
            <a:ext cx="10916492" cy="1737459"/>
          </a:xfrm>
        </p:spPr>
        <p:txBody>
          <a:bodyPr>
            <a:normAutofit/>
          </a:bodyPr>
          <a:lstStyle/>
          <a:p>
            <a:r>
              <a:rPr lang="sv-SE" sz="3200" dirty="0"/>
              <a:t>Resultat efter höstens </a:t>
            </a:r>
            <a:r>
              <a:rPr lang="sv-SE" sz="3200" dirty="0" smtClean="0"/>
              <a:t>arbete           </a:t>
            </a:r>
            <a:r>
              <a:rPr lang="sv-SE" sz="3200" dirty="0"/>
              <a:t/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0326" y="1496910"/>
            <a:ext cx="10567721" cy="451340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v-SE" sz="3400" dirty="0" smtClean="0">
                <a:latin typeface="+mj-lt"/>
              </a:rPr>
              <a:t>Följsamhet till avtal och överenskommelser m.m.</a:t>
            </a:r>
          </a:p>
          <a:p>
            <a:pPr>
              <a:lnSpc>
                <a:spcPct val="110000"/>
              </a:lnSpc>
            </a:pPr>
            <a:r>
              <a:rPr lang="sv-SE" sz="3400" dirty="0" smtClean="0">
                <a:latin typeface="+mj-lt"/>
              </a:rPr>
              <a:t>Avvikelser och tvister. Dialogen kring den enskilde</a:t>
            </a:r>
          </a:p>
          <a:p>
            <a:pPr>
              <a:lnSpc>
                <a:spcPct val="110000"/>
              </a:lnSpc>
            </a:pPr>
            <a:r>
              <a:rPr lang="sv-SE" sz="3400" dirty="0" smtClean="0">
                <a:latin typeface="+mj-lt"/>
              </a:rPr>
              <a:t>Konsekvenser av det nya Samarbetsavtalet för försörjning av personliga hjälpmedel</a:t>
            </a:r>
          </a:p>
          <a:p>
            <a:pPr>
              <a:lnSpc>
                <a:spcPct val="110000"/>
              </a:lnSpc>
            </a:pPr>
            <a:r>
              <a:rPr lang="sv-SE" sz="3400" dirty="0" smtClean="0">
                <a:latin typeface="+mj-lt"/>
              </a:rPr>
              <a:t>Kommunikationsplan för att få </a:t>
            </a:r>
            <a:r>
              <a:rPr lang="sv-SE" sz="3400" smtClean="0">
                <a:latin typeface="+mj-lt"/>
              </a:rPr>
              <a:t>verksamheterna att </a:t>
            </a:r>
            <a:r>
              <a:rPr lang="sv-SE" sz="3400" dirty="0" smtClean="0">
                <a:latin typeface="+mj-lt"/>
              </a:rPr>
              <a:t>förstå avtalet och dess innebörd</a:t>
            </a:r>
          </a:p>
          <a:p>
            <a:pPr>
              <a:lnSpc>
                <a:spcPct val="110000"/>
              </a:lnSpc>
            </a:pPr>
            <a:endParaRPr lang="sv-SE" sz="3400" dirty="0" smtClean="0">
              <a:latin typeface="+mj-lt"/>
            </a:endParaRPr>
          </a:p>
          <a:p>
            <a:pPr lvl="1">
              <a:lnSpc>
                <a:spcPct val="110000"/>
              </a:lnSpc>
            </a:pPr>
            <a:endParaRPr lang="sv-SE" dirty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/>
          </a:p>
          <a:p>
            <a:pPr>
              <a:lnSpc>
                <a:spcPct val="110000"/>
              </a:lnSpc>
            </a:pPr>
            <a:endParaRPr lang="sv-SE" dirty="0"/>
          </a:p>
          <a:p>
            <a:pPr>
              <a:lnSpc>
                <a:spcPct val="110000"/>
              </a:lnSpc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092" y="6016183"/>
            <a:ext cx="2632723" cy="5349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26" y="6041839"/>
            <a:ext cx="2208476" cy="465985"/>
          </a:xfrm>
          <a:prstGeom prst="rect">
            <a:avLst/>
          </a:prstGeom>
        </p:spPr>
      </p:pic>
      <p:sp>
        <p:nvSpPr>
          <p:cNvPr id="7" name="Rubrik 1"/>
          <p:cNvSpPr txBox="1">
            <a:spLocks/>
          </p:cNvSpPr>
          <p:nvPr/>
        </p:nvSpPr>
        <p:spPr>
          <a:xfrm>
            <a:off x="702135" y="251724"/>
            <a:ext cx="10515600" cy="10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i="1" dirty="0" smtClean="0"/>
              <a:t>Synpunkter – Fokus för </a:t>
            </a:r>
            <a:r>
              <a:rPr lang="sv-SE" sz="3200" i="1" dirty="0" err="1" smtClean="0"/>
              <a:t>HoS</a:t>
            </a:r>
            <a:r>
              <a:rPr lang="sv-SE" sz="3200" i="1" dirty="0" smtClean="0"/>
              <a:t>-avtal 2015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423269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996818" y="1238407"/>
            <a:ext cx="10916492" cy="1737459"/>
          </a:xfrm>
        </p:spPr>
        <p:txBody>
          <a:bodyPr>
            <a:normAutofit/>
          </a:bodyPr>
          <a:lstStyle/>
          <a:p>
            <a:r>
              <a:rPr lang="sv-SE" sz="3200" dirty="0"/>
              <a:t>Resultat efter höstens </a:t>
            </a:r>
            <a:r>
              <a:rPr lang="sv-SE" sz="3200" dirty="0" smtClean="0"/>
              <a:t>arbete           </a:t>
            </a:r>
            <a:r>
              <a:rPr lang="sv-SE" sz="3200" dirty="0"/>
              <a:t/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2104" y="1120423"/>
            <a:ext cx="10567721" cy="508042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err="1" smtClean="0">
                <a:latin typeface="+mj-lt"/>
              </a:rPr>
              <a:t>Medboende</a:t>
            </a:r>
            <a:r>
              <a:rPr lang="sv-SE" sz="3400" dirty="0" smtClean="0">
                <a:latin typeface="+mj-lt"/>
              </a:rPr>
              <a:t> make/maka på SÄBO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smtClean="0">
                <a:latin typeface="+mj-lt"/>
              </a:rPr>
              <a:t>Normalitetsprincipen för rätt till sjukvård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smtClean="0">
                <a:latin typeface="+mj-lt"/>
              </a:rPr>
              <a:t>Patientfall samt Frågor &amp; Svar om </a:t>
            </a:r>
            <a:r>
              <a:rPr lang="sv-SE" sz="3400" dirty="0" err="1" smtClean="0">
                <a:latin typeface="+mj-lt"/>
              </a:rPr>
              <a:t>HoS</a:t>
            </a:r>
            <a:r>
              <a:rPr lang="sv-SE" sz="3400" dirty="0" smtClean="0">
                <a:latin typeface="+mj-lt"/>
              </a:rPr>
              <a:t>-ansvaret på webben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smtClean="0">
                <a:latin typeface="+mj-lt"/>
              </a:rPr>
              <a:t>Egenvård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err="1" smtClean="0">
                <a:latin typeface="+mj-lt"/>
              </a:rPr>
              <a:t>Patientlagen</a:t>
            </a:r>
            <a:r>
              <a:rPr lang="sv-SE" sz="3400" dirty="0">
                <a:latin typeface="+mj-lt"/>
              </a:rPr>
              <a:t> </a:t>
            </a:r>
            <a:r>
              <a:rPr lang="sv-SE" sz="3400" dirty="0" smtClean="0">
                <a:latin typeface="+mj-lt"/>
              </a:rPr>
              <a:t>i relation till den politiska viljeinriktningen som sätter patientnyttan i första rummet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smtClean="0">
                <a:latin typeface="+mj-lt"/>
              </a:rPr>
              <a:t>Ev. konsekvenser av LOV som inte beaktats tidigare</a:t>
            </a:r>
          </a:p>
          <a:p>
            <a:pPr lvl="1">
              <a:lnSpc>
                <a:spcPct val="110000"/>
              </a:lnSpc>
            </a:pPr>
            <a:endParaRPr lang="sv-SE" dirty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/>
          </a:p>
          <a:p>
            <a:pPr>
              <a:lnSpc>
                <a:spcPct val="110000"/>
              </a:lnSpc>
            </a:pPr>
            <a:endParaRPr lang="sv-SE" dirty="0"/>
          </a:p>
          <a:p>
            <a:pPr>
              <a:lnSpc>
                <a:spcPct val="110000"/>
              </a:lnSpc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092" y="6016183"/>
            <a:ext cx="2632723" cy="5349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26" y="6041839"/>
            <a:ext cx="2208476" cy="465985"/>
          </a:xfrm>
          <a:prstGeom prst="rect">
            <a:avLst/>
          </a:prstGeom>
        </p:spPr>
      </p:pic>
      <p:sp>
        <p:nvSpPr>
          <p:cNvPr id="7" name="Rubrik 1"/>
          <p:cNvSpPr txBox="1">
            <a:spLocks/>
          </p:cNvSpPr>
          <p:nvPr/>
        </p:nvSpPr>
        <p:spPr>
          <a:xfrm>
            <a:off x="702135" y="251724"/>
            <a:ext cx="10515600" cy="10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i="1" dirty="0" smtClean="0"/>
              <a:t>Synpunkter - Övrigt att omhänderta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310535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996818" y="1238407"/>
            <a:ext cx="10916492" cy="1737459"/>
          </a:xfrm>
        </p:spPr>
        <p:txBody>
          <a:bodyPr>
            <a:normAutofit/>
          </a:bodyPr>
          <a:lstStyle/>
          <a:p>
            <a:r>
              <a:rPr lang="sv-SE" sz="3200" dirty="0"/>
              <a:t>Resultat efter höstens </a:t>
            </a:r>
            <a:r>
              <a:rPr lang="sv-SE" sz="3200" dirty="0" smtClean="0"/>
              <a:t>arbete           </a:t>
            </a:r>
            <a:r>
              <a:rPr lang="sv-SE" sz="3200" dirty="0"/>
              <a:t/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0326" y="1247424"/>
            <a:ext cx="10567721" cy="476289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>
                <a:latin typeface="+mj-lt"/>
              </a:rPr>
              <a:t>Vård till icke-svenska medborgare och asylsökande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>
                <a:latin typeface="+mj-lt"/>
              </a:rPr>
              <a:t>Kompetensutveckling och handledning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>
                <a:latin typeface="+mj-lt"/>
              </a:rPr>
              <a:t>Läkarmedverkan (ramavtal)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smtClean="0">
                <a:latin typeface="+mj-lt"/>
              </a:rPr>
              <a:t>Samverkan, kommunikation och rutiner vid vårdens övergångar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smtClean="0">
                <a:latin typeface="+mj-lt"/>
              </a:rPr>
              <a:t>Permission från sjukhus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sv-SE" sz="3400" dirty="0" smtClean="0">
                <a:latin typeface="+mj-lt"/>
              </a:rPr>
              <a:t>Riskavfallshantering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endParaRPr lang="sv-SE" sz="3400" dirty="0" smtClean="0">
              <a:latin typeface="+mj-lt"/>
            </a:endParaRPr>
          </a:p>
          <a:p>
            <a:pPr>
              <a:lnSpc>
                <a:spcPct val="110000"/>
              </a:lnSpc>
              <a:buFont typeface="Arial" charset="0"/>
              <a:buChar char="•"/>
            </a:pPr>
            <a:endParaRPr lang="sv-SE" sz="3400" dirty="0" smtClean="0">
              <a:latin typeface="+mj-lt"/>
            </a:endParaRPr>
          </a:p>
          <a:p>
            <a:pPr>
              <a:lnSpc>
                <a:spcPct val="110000"/>
              </a:lnSpc>
              <a:buFont typeface="Arial" charset="0"/>
              <a:buChar char="•"/>
            </a:pPr>
            <a:endParaRPr lang="sv-SE" sz="3400" dirty="0" smtClean="0">
              <a:latin typeface="+mj-lt"/>
            </a:endParaRPr>
          </a:p>
          <a:p>
            <a:pPr>
              <a:lnSpc>
                <a:spcPct val="110000"/>
              </a:lnSpc>
              <a:buFont typeface="Arial" charset="0"/>
              <a:buChar char="•"/>
            </a:pPr>
            <a:endParaRPr lang="sv-SE" sz="3400" dirty="0" smtClean="0">
              <a:latin typeface="+mj-lt"/>
            </a:endParaRPr>
          </a:p>
          <a:p>
            <a:pPr lvl="1">
              <a:lnSpc>
                <a:spcPct val="110000"/>
              </a:lnSpc>
            </a:pPr>
            <a:endParaRPr lang="sv-SE" dirty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/>
          </a:p>
          <a:p>
            <a:pPr>
              <a:lnSpc>
                <a:spcPct val="110000"/>
              </a:lnSpc>
            </a:pPr>
            <a:endParaRPr lang="sv-SE" dirty="0"/>
          </a:p>
          <a:p>
            <a:pPr>
              <a:lnSpc>
                <a:spcPct val="110000"/>
              </a:lnSpc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092" y="6016183"/>
            <a:ext cx="2632723" cy="5349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26" y="6041839"/>
            <a:ext cx="2208476" cy="465985"/>
          </a:xfrm>
          <a:prstGeom prst="rect">
            <a:avLst/>
          </a:prstGeom>
        </p:spPr>
      </p:pic>
      <p:sp>
        <p:nvSpPr>
          <p:cNvPr id="7" name="Rubrik 1"/>
          <p:cNvSpPr txBox="1">
            <a:spLocks/>
          </p:cNvSpPr>
          <p:nvPr/>
        </p:nvSpPr>
        <p:spPr>
          <a:xfrm>
            <a:off x="702135" y="251724"/>
            <a:ext cx="10515600" cy="10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i="1" dirty="0" smtClean="0"/>
              <a:t>Synpunkter - Övrigt att omhänderta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340233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996818" y="1238407"/>
            <a:ext cx="10916492" cy="1737459"/>
          </a:xfrm>
        </p:spPr>
        <p:txBody>
          <a:bodyPr>
            <a:normAutofit/>
          </a:bodyPr>
          <a:lstStyle/>
          <a:p>
            <a:r>
              <a:rPr lang="sv-SE" sz="3200" dirty="0"/>
              <a:t>Resultat efter höstens </a:t>
            </a:r>
            <a:r>
              <a:rPr lang="sv-SE" sz="3200" dirty="0" smtClean="0"/>
              <a:t>arbete           </a:t>
            </a:r>
            <a:r>
              <a:rPr lang="sv-SE" sz="3200" dirty="0"/>
              <a:t/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36770" y="1807639"/>
            <a:ext cx="10567721" cy="358251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i="1" u="sng" dirty="0" smtClean="0">
                <a:latin typeface="+mj-lt"/>
              </a:rPr>
              <a:t>LiSA-gruppen 5/2 och SRO 13/2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v-SE" dirty="0" smtClean="0">
                <a:latin typeface="+mj-lt"/>
              </a:rPr>
              <a:t>Nuvarande avtal ska inte sägas upp utan utvecklas i enlighet med inkomna synpunkter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v-SE" dirty="0" smtClean="0">
                <a:latin typeface="+mj-lt"/>
              </a:rPr>
              <a:t>Inga nya gränssnitt eller skatteväxlingar ska ske mellan huvudmännen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v-SE" dirty="0" smtClean="0">
                <a:latin typeface="+mj-lt"/>
              </a:rPr>
              <a:t>Den politiska viljeinriktningen ska lyftas fram tydligt med fokus på patientnytta och samverkan mellan huvudmännen</a:t>
            </a:r>
          </a:p>
          <a:p>
            <a:pPr marL="0" indent="0">
              <a:lnSpc>
                <a:spcPct val="110000"/>
              </a:lnSpc>
              <a:buNone/>
            </a:pPr>
            <a:endParaRPr lang="sv-SE" dirty="0" smtClean="0">
              <a:latin typeface="+mj-lt"/>
            </a:endParaRPr>
          </a:p>
          <a:p>
            <a:pPr>
              <a:lnSpc>
                <a:spcPct val="110000"/>
              </a:lnSpc>
            </a:pPr>
            <a:endParaRPr lang="sv-SE" dirty="0" smtClean="0"/>
          </a:p>
          <a:p>
            <a:pPr>
              <a:lnSpc>
                <a:spcPct val="110000"/>
              </a:lnSpc>
            </a:pPr>
            <a:endParaRPr lang="sv-SE" dirty="0"/>
          </a:p>
          <a:p>
            <a:pPr>
              <a:lnSpc>
                <a:spcPct val="110000"/>
              </a:lnSpc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092" y="6016183"/>
            <a:ext cx="2632723" cy="5349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26" y="6041839"/>
            <a:ext cx="2208476" cy="465985"/>
          </a:xfrm>
          <a:prstGeom prst="rect">
            <a:avLst/>
          </a:prstGeom>
        </p:spPr>
      </p:pic>
      <p:sp>
        <p:nvSpPr>
          <p:cNvPr id="7" name="Rubrik 1"/>
          <p:cNvSpPr txBox="1">
            <a:spLocks/>
          </p:cNvSpPr>
          <p:nvPr/>
        </p:nvSpPr>
        <p:spPr>
          <a:xfrm>
            <a:off x="645690" y="505724"/>
            <a:ext cx="10515600" cy="10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i="1" dirty="0" smtClean="0"/>
              <a:t>Förslag till ställningstaganden inför överläggningar 2015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224054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A83AE1507A1D4190D189B64EB9CBF9" ma:contentTypeVersion="0" ma:contentTypeDescription="Skapa ett nytt dokument." ma:contentTypeScope="" ma:versionID="7a901abc5043b4bc2b7f530a27f016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75bb7d26a333589036360aad9c39c7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65F728-7900-412C-BD36-317F0104DD18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9437C9C-8E57-49FC-991E-4CD7F5274D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345</Words>
  <Application>Microsoft Office PowerPoint</Application>
  <PresentationFormat>Bredbild</PresentationFormat>
  <Paragraphs>76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Office-tema</vt:lpstr>
      <vt:lpstr>Uppföljning av avtal som reglerar hälso- och sjukvårdsansvaret mellan VGR och kommunerna i Västra Götaland</vt:lpstr>
      <vt:lpstr>Resultat efter höstens arbete            </vt:lpstr>
      <vt:lpstr>Resultat efter höstens arbete            </vt:lpstr>
      <vt:lpstr>Resultat efter höstens arbete            </vt:lpstr>
      <vt:lpstr>Resultat efter höstens arbete            </vt:lpstr>
      <vt:lpstr>Resultat efter höstens arbete            </vt:lpstr>
      <vt:lpstr>Resultat efter höstens arbete            </vt:lpstr>
    </vt:vector>
  </TitlesOfParts>
  <Company>Västra Götalandsregionen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Hjälpmedelsförsörjning Kort presentation</dc:title>
  <dc:creator>Mona-Lisa Axelsson</dc:creator>
  <cp:lastModifiedBy>Johan Flarup</cp:lastModifiedBy>
  <cp:revision>102</cp:revision>
  <dcterms:created xsi:type="dcterms:W3CDTF">2014-10-07T07:26:42Z</dcterms:created>
  <dcterms:modified xsi:type="dcterms:W3CDTF">2015-01-27T11:30:29Z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0x01010034A83AE1507A1D4190D189B64EB9CBF9</vt:lpwstr>
  </property>
</Properties>
</file>