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Rada upp förslag som nämndes mest frekvent, slå ihop med undre</a:t>
            </a:r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bort vita</a:t>
            </a: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 upp Skövde och Trollhättan + FÅ med hela namnet ex bygga bo leva… + Ändra SKÖVDES svar</a:t>
            </a: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bort vänner och bekanta? </a:t>
            </a:r>
          </a:p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 upp Skövde och Trollhättan + FÅ med hela namnet ex bygga bo leva… + Ändra SKÖVDES svar</a:t>
            </a:r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Separera</a:t>
            </a:r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 personbeskrivningar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Åldersgrupperna 16-21 samt 21-30 kontaktar kommunen minst antal gånger och när de väl kontaktar kommunen är det oftast en gång per år eller halvår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Åldersgruppen 51-60 är den grupp som kontaktar kommunen mest frekvent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54 % uppger att de använder sig av e-tjänster via kommunens hemsida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18% uppger att de fyller i blanketter och postar sedan dessa till kommunen. Av dem som uppgivit att de fyllt i blanketter uppger 84% av dessa att anledningen till varför de inte använder e-tjänster är för att det inte finns utvecklade e-tjänster för detta ändamål.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Majoriteten upplever även att e-tjänster skulle underlätta samt vara tidsbesparande gentemot blankettbaserade ärenden och kontakt med kommunen.</a:t>
            </a:r>
          </a:p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 personbeskrivningar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/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Åldersgrupperna 16-21 samt 21-30 kontaktar kommunen minst antal gånger och när de väl kontaktar kommunen är det oftast en gång per år eller halvår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Åldersgruppen 51-60 är den grupp som kontaktar kommunen mest frekvent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54 % uppger att de använder sig av e-tjänster via kommunens hemsida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18% uppger att de fyller i blanketter och postar sedan dessa till kommunen. Av dem som uppgivit att de fyllt i blanketter uppger 84% av dessa att anledningen till varför de inte använder e-tjänster är för att det inte finns utvecklade e-tjänster för detta ändamål.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Majoriteten upplever även att e-tjänster skulle underlätta samt vara tidsbesparande gentemot blankettbaserade ärenden och kontakt med kommunen.</a:t>
            </a:r>
          </a:p>
        </p:txBody>
      </p:sp>
      <p:sp>
        <p:nvSpPr>
          <p:cNvPr id="310" name="Shape 31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Berätta kort om varje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Åldergruppen 21-30 kontaktar aldrig kommunen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Åldergruppen 31-40 kontaktar kommunen mest frekvent och när det väl kontaktar kommunen är det oftast en gång per halvår. Majoriteten av åldersgruppen kontaktar kommunen med ärenden rörande “Barn och utbildning” 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40% kontaktar kommunen via de e-tjänster kommunen erbjuder</a:t>
            </a: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600"/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26% kontaktar kommunen via blanketter. Av dessa deltagare uppger 80% att det använt blanketter då inte e-tjänster finns utvecklade för deras ändamål. </a:t>
            </a:r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Åldergruppen 21-30 kontaktar aldrig kommunen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Åldergruppen 31-40 kontaktar kommunen mest frekvent och när det väl kontaktar kommunen är det oftast en gång per halvår. Majoriteten av åldersgruppen kontaktar kommunen med ärenden rörande “Barn och utbildning” 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40% kontaktar kommunen via de e-tjänster kommunen erbjuder</a:t>
            </a:r>
          </a:p>
          <a:p>
            <a:pPr indent="-184150" lvl="0" marL="285750" rtl="0">
              <a:spcBef>
                <a:spcPts val="0"/>
              </a:spcBef>
              <a:buNone/>
            </a:pPr>
            <a:r>
              <a:t/>
            </a:r>
            <a:endParaRPr sz="1600"/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26% kontaktar kommunen via blanketter. Av dessa deltagare uppger 80% att det använt blanketter då inte e-tjänster finns utvecklade för deras ändamål. </a:t>
            </a:r>
          </a:p>
        </p:txBody>
      </p:sp>
      <p:sp>
        <p:nvSpPr>
          <p:cNvPr id="328" name="Shape 3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De flesta kontaktar kommunen en gång i månaden eller en gång per halvår.</a:t>
            </a: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600"/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Två av trettio personer kontaktar kommunen kontinuerligt.</a:t>
            </a: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600"/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Barn &amp; utbildning samt Omsorg &amp; hjälp är de största områdena när det kommer till kontakt med kommunen.</a:t>
            </a:r>
            <a:br>
              <a:rPr lang="sv-SE" sz="1600"/>
            </a:br>
          </a:p>
          <a:p>
            <a:pPr indent="-285750" lvl="0" marL="28575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sv-SE" sz="1600"/>
              <a:t>20% kontaktar kommunen genom blanketter. 66% av denna grupp uppger att de trivs bättre med att blankettbaserad kommunikation med kommunen. Resterande uppger att det inte finns e-tjänster som är utvecklade för just deras ärende. Dock hävdar 100% av berörda deltagare att de skulle börja använda e-tjänster för just deras ändamål om det utvecklades.</a:t>
            </a:r>
          </a:p>
        </p:txBody>
      </p:sp>
      <p:sp>
        <p:nvSpPr>
          <p:cNvPr id="337" name="Shape 33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upp punkter som Karl Fors meddelade i telefonsamtalet </a:t>
            </a: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upp alla fyra, deltagarantal, </a:t>
            </a: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 bort men prata om detta i slide 2</a:t>
            </a:r>
          </a:p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Nämn fysiska enkäter som inte blev av</a:t>
            </a:r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 upp Skövde och Trollhättan + FÅ med hela namnet ex bygga bo leva… + Ändra SKÖVDES svar</a:t>
            </a:r>
          </a:p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Rubrikbild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v-S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Rubrik och lodrät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Lodrät rubrik och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Rubrik och innehåll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Avsnittsrubri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vå innehållsdela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Jämförels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Endast rubri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To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Innehåll med bild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Bild med bild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v-SE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v-SE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jpg"/><Relationship Id="rId4" Type="http://schemas.openxmlformats.org/officeDocument/2006/relationships/image" Target="../media/image02.png"/><Relationship Id="rId5" Type="http://schemas.openxmlformats.org/officeDocument/2006/relationships/image" Target="../media/image01.png"/><Relationship Id="rId6" Type="http://schemas.openxmlformats.org/officeDocument/2006/relationships/image" Target="../media/image07.png"/><Relationship Id="rId7" Type="http://schemas.openxmlformats.org/officeDocument/2006/relationships/image" Target="../media/image04.png"/><Relationship Id="rId8" Type="http://schemas.openxmlformats.org/officeDocument/2006/relationships/image" Target="../media/image0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15592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1080051" y="2239616"/>
            <a:ext cx="6387547" cy="2650435"/>
          </a:xfrm>
          <a:prstGeom prst="rect">
            <a:avLst/>
          </a:prstGeom>
          <a:solidFill>
            <a:srgbClr val="323F4F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232451" y="3916785"/>
            <a:ext cx="62351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v-SE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STUDIE KRING BEHOV OCH EFTERFRÅGAN AV</a:t>
            </a:r>
            <a:br>
              <a:rPr b="0" i="0" lang="sv-SE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v-SE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E-TJÄNSTER UTIFRÅN ETT MEDBORGARPERSPEKTIV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1285461" y="2441485"/>
            <a:ext cx="48105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UPPDRAG FRÅN VÄSTKOM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096000" y="2247240"/>
            <a:ext cx="1372491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sv-SE" sz="1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REBECCA STÄLLVIK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sv-SE" sz="1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HELENA FRONES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sv-SE" sz="1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LISA ANGERVALL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sv-SE" sz="1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MIKAELA HOLMER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7" name="Shape 217"/>
          <p:cNvSpPr txBox="1"/>
          <p:nvPr/>
        </p:nvSpPr>
        <p:spPr>
          <a:xfrm>
            <a:off x="300450" y="1036550"/>
            <a:ext cx="7340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GÖTEBORG - RESULTAT</a:t>
            </a:r>
          </a:p>
        </p:txBody>
      </p:sp>
      <p:sp>
        <p:nvSpPr>
          <p:cNvPr id="218" name="Shape 218"/>
          <p:cNvSpPr txBox="1"/>
          <p:nvPr/>
        </p:nvSpPr>
        <p:spPr>
          <a:xfrm rot="1241">
            <a:off x="300449" y="2556475"/>
            <a:ext cx="108075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Hjärntorget fungerar inte bra för vårdnadshavare. Inte användarvänligt.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Ansökan om specialkost grundskola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Förenkla hemsidan, väldigt krångligt att hitta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Felanmälan (till exempel trasig gatubelysning)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Info om vattenläckor, trafik m.m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Vattenkonsumtionsmätning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Fylla i kontaktuppgifter till föräldrar förskola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01500" y="1900386"/>
            <a:ext cx="106266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sv-SE" sz="2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Har du några förslag på etjänster som du tycker saknas inom din kommun?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Shape 226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7" name="Shape 227"/>
          <p:cNvSpPr txBox="1"/>
          <p:nvPr/>
        </p:nvSpPr>
        <p:spPr>
          <a:xfrm>
            <a:off x="300445" y="1036550"/>
            <a:ext cx="7662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GÖTEBORG - RESULTAT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213571" y="1850049"/>
            <a:ext cx="2802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sv-SE" sz="2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Övriga funderingar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694075" y="2694450"/>
            <a:ext cx="10321800" cy="3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Kommunerna bör samarbeta och inte utveckla egna e­tjänster</a:t>
            </a:r>
            <a:br>
              <a:rPr lang="sv-SE" sz="1800">
                <a:solidFill>
                  <a:schemeClr val="dk1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Nya hemsidan är svår att navigera på, ha tydligare bilder för hjälp till barn och unga!! </a:t>
            </a:r>
            <a:br>
              <a:rPr lang="sv-SE" sz="1800">
                <a:solidFill>
                  <a:schemeClr val="dk1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Förhoppningsvis kan e­tjänster leda till snabbare behandling av ärenden </a:t>
            </a:r>
            <a:br>
              <a:rPr lang="sv-SE" sz="1800">
                <a:solidFill>
                  <a:schemeClr val="dk1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Chattfunktion, typ "Behöver du hjälp att fylla i?" </a:t>
            </a:r>
            <a:br>
              <a:rPr lang="sv-SE" sz="1800">
                <a:solidFill>
                  <a:schemeClr val="dk1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Jag visste inte att det fanns e­tjänster i Göteborgs stad…</a:t>
            </a:r>
            <a:br>
              <a:rPr lang="sv-SE" sz="1800">
                <a:solidFill>
                  <a:schemeClr val="dk1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Mycket kan nog skötas med e­tjänster…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6" name="Shape 236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37" name="Shape 237"/>
          <p:cNvSpPr txBox="1"/>
          <p:nvPr/>
        </p:nvSpPr>
        <p:spPr>
          <a:xfrm>
            <a:off x="300446" y="1036550"/>
            <a:ext cx="59592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Skövde - RESULTAT</a:t>
            </a:r>
          </a:p>
        </p:txBody>
      </p:sp>
      <p:sp>
        <p:nvSpPr>
          <p:cNvPr id="238" name="Shape 238"/>
          <p:cNvSpPr/>
          <p:nvPr/>
        </p:nvSpPr>
        <p:spPr>
          <a:xfrm>
            <a:off x="3342874" y="2317650"/>
            <a:ext cx="2294700" cy="22227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Skövde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stad</a:t>
            </a:r>
          </a:p>
        </p:txBody>
      </p:sp>
      <p:sp>
        <p:nvSpPr>
          <p:cNvPr id="239" name="Shape 239"/>
          <p:cNvSpPr/>
          <p:nvPr/>
        </p:nvSpPr>
        <p:spPr>
          <a:xfrm>
            <a:off x="885525" y="4107850"/>
            <a:ext cx="2294700" cy="22227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Vänner/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Bekanta</a:t>
            </a:r>
          </a:p>
        </p:txBody>
      </p:sp>
      <p:sp>
        <p:nvSpPr>
          <p:cNvPr id="240" name="Shape 240"/>
          <p:cNvSpPr/>
          <p:nvPr/>
        </p:nvSpPr>
        <p:spPr>
          <a:xfrm>
            <a:off x="6259650" y="2317650"/>
            <a:ext cx="2294700" cy="22227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Skövde kulturhus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00452" y="1600319"/>
            <a:ext cx="1755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137 svar</a:t>
            </a:r>
          </a:p>
        </p:txBody>
      </p:sp>
      <p:sp>
        <p:nvSpPr>
          <p:cNvPr id="242" name="Shape 242"/>
          <p:cNvSpPr/>
          <p:nvPr/>
        </p:nvSpPr>
        <p:spPr>
          <a:xfrm>
            <a:off x="8554362" y="4107850"/>
            <a:ext cx="2294700" cy="22227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Aktiva seniorer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9" name="Shape 249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50" name="Shape 250"/>
          <p:cNvSpPr txBox="1"/>
          <p:nvPr/>
        </p:nvSpPr>
        <p:spPr>
          <a:xfrm>
            <a:off x="300449" y="1190750"/>
            <a:ext cx="2646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SKÖVDE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02048" y="2081300"/>
            <a:ext cx="5680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653" y="1315538"/>
            <a:ext cx="5289899" cy="3184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450" y="4857900"/>
            <a:ext cx="6614274" cy="18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3100" y="4689125"/>
            <a:ext cx="4576625" cy="183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Shape 261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2" name="Shape 262"/>
          <p:cNvSpPr txBox="1"/>
          <p:nvPr/>
        </p:nvSpPr>
        <p:spPr>
          <a:xfrm>
            <a:off x="300448" y="1036550"/>
            <a:ext cx="6442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Trollhättan- RESULTAT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00448" y="1600325"/>
            <a:ext cx="2415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27 svar</a:t>
            </a:r>
          </a:p>
        </p:txBody>
      </p:sp>
      <p:sp>
        <p:nvSpPr>
          <p:cNvPr id="264" name="Shape 264"/>
          <p:cNvSpPr/>
          <p:nvPr/>
        </p:nvSpPr>
        <p:spPr>
          <a:xfrm>
            <a:off x="2270849" y="2766578"/>
            <a:ext cx="3004499" cy="29178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Trollhättan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stad</a:t>
            </a:r>
          </a:p>
        </p:txBody>
      </p:sp>
      <p:sp>
        <p:nvSpPr>
          <p:cNvPr id="265" name="Shape 265"/>
          <p:cNvSpPr/>
          <p:nvPr/>
        </p:nvSpPr>
        <p:spPr>
          <a:xfrm>
            <a:off x="6274300" y="2766575"/>
            <a:ext cx="3004500" cy="29178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Trollhättan stadsbibliotek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Shape 272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73" name="Shape 273"/>
          <p:cNvSpPr txBox="1"/>
          <p:nvPr/>
        </p:nvSpPr>
        <p:spPr>
          <a:xfrm>
            <a:off x="419727" y="1182375"/>
            <a:ext cx="8816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TROLLHÄTTAN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419723" y="2002775"/>
            <a:ext cx="552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419725" y="1982150"/>
            <a:ext cx="6544200" cy="30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b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2175" y="1393188"/>
            <a:ext cx="4824249" cy="300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4004325" y="4894200"/>
            <a:ext cx="2592900" cy="5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78" name="Shape 2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74024"/>
            <a:ext cx="6732674" cy="18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5">
            <a:alphaModFix/>
          </a:blip>
          <a:srcRect b="-17093" l="3330" r="-3329" t="9381"/>
          <a:stretch/>
        </p:blipFill>
        <p:spPr>
          <a:xfrm>
            <a:off x="6732674" y="4774025"/>
            <a:ext cx="5519975" cy="214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810000" y="2805475"/>
            <a:ext cx="83922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1800"/>
              <a:t>“</a:t>
            </a:r>
            <a:r>
              <a:rPr lang="sv-SE" sz="1800">
                <a:solidFill>
                  <a:srgbClr val="000000"/>
                </a:solidFill>
              </a:rPr>
              <a:t>Allt som finns som blanketter borde gå att lösa digitalt</a:t>
            </a:r>
            <a:r>
              <a:rPr lang="sv-SE" sz="1800"/>
              <a:t>”</a:t>
            </a:r>
            <a:br>
              <a:rPr lang="sv-SE" sz="1800">
                <a:solidFill>
                  <a:srgbClr val="000000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“</a:t>
            </a:r>
            <a:r>
              <a:rPr lang="sv-SE" sz="1800">
                <a:solidFill>
                  <a:schemeClr val="dk1"/>
                </a:solidFill>
              </a:rPr>
              <a:t>Allt borde göras om till internetbaserade tjänster. Detta skulle resultera i mindre ledtider och besparing av tid hos privatpersoner respektive företag.”</a:t>
            </a:r>
            <a:br>
              <a:rPr lang="sv-SE" sz="1800">
                <a:solidFill>
                  <a:schemeClr val="dk1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“Tjänst där man samlar frågor och markerar vad som fått vettiga svar. Nu är 90% av kommunens svar Goddag yxskaft och tjänstemännen tror att de lyckats kommunicera med medborgare.”</a:t>
            </a:r>
            <a:br>
              <a:rPr lang="sv-SE" sz="1800">
                <a:solidFill>
                  <a:schemeClr val="dk1"/>
                </a:solidFill>
              </a:rPr>
            </a:b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800">
                <a:solidFill>
                  <a:schemeClr val="dk1"/>
                </a:solidFill>
              </a:rPr>
              <a:t>“Var rädd om naturen skippa blanketterna och hoppa på tåget in i 2000talet”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Shape 287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88" name="Shape 288"/>
          <p:cNvSpPr txBox="1"/>
          <p:nvPr/>
        </p:nvSpPr>
        <p:spPr>
          <a:xfrm>
            <a:off x="4081139" y="2044168"/>
            <a:ext cx="27912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sv-SE" sz="2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Övriga funderingar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300447" y="1036550"/>
            <a:ext cx="9411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Skövde/Trollhättan - RESULTAT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15028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2663249" y="2066767"/>
            <a:ext cx="6865497" cy="2724462"/>
          </a:xfrm>
          <a:prstGeom prst="rect">
            <a:avLst/>
          </a:prstGeom>
          <a:solidFill>
            <a:srgbClr val="323F4F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3049727" y="2549399"/>
            <a:ext cx="6245999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SLUTSATSER FRÅN UNDERSÖKNINGEN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GÖTEBORG - SKÖVDE - TROLLHÄTTAN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PERSONA</a:t>
            </a: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- GÖTEBORG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" name="Shape 303"/>
          <p:cNvCxnSpPr/>
          <p:nvPr/>
        </p:nvCxnSpPr>
        <p:spPr>
          <a:xfrm>
            <a:off x="419724" y="1018773"/>
            <a:ext cx="1107773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04" name="Shape 304"/>
          <p:cNvSpPr txBox="1"/>
          <p:nvPr/>
        </p:nvSpPr>
        <p:spPr>
          <a:xfrm>
            <a:off x="648775" y="2145049"/>
            <a:ext cx="6223200" cy="3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Kontaktar kommunen 1 gång/halvår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Omsorg och hjälp samt Bygga, bo och miljö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Brev/mail - trivs bäst med det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lnSpc>
                <a:spcPct val="131625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“Det borde vara lättare att hitta telefonnummer till funktioner och personer.”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6925" y="1241936"/>
            <a:ext cx="3924702" cy="490587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2042625" y="1563925"/>
            <a:ext cx="19695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sz="3000"/>
              <a:t>Eva 60 år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PERSONA</a:t>
            </a: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- GÖTEBORG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Shape 313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14" name="Shape 314"/>
          <p:cNvSpPr txBox="1"/>
          <p:nvPr/>
        </p:nvSpPr>
        <p:spPr>
          <a:xfrm>
            <a:off x="848225" y="2129699"/>
            <a:ext cx="6223200" cy="3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Kontaktar kommunen 1 gång/halvår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Barn och utbildning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E-tjänster på kommunens hemsida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“Utveckla Hjärntorget”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2288100" y="1770175"/>
            <a:ext cx="1969500" cy="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 sz="3000"/>
              <a:t>Sara 27 år</a:t>
            </a:r>
          </a:p>
        </p:txBody>
      </p:sp>
      <p:pic>
        <p:nvPicPr>
          <p:cNvPr id="316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5325" y="1370279"/>
            <a:ext cx="3270514" cy="490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15691" l="0" r="0" t="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/>
          <p:nvPr/>
        </p:nvSpPr>
        <p:spPr>
          <a:xfrm>
            <a:off x="0" y="0"/>
            <a:ext cx="6131099" cy="6858000"/>
          </a:xfrm>
          <a:prstGeom prst="rect">
            <a:avLst/>
          </a:prstGeom>
          <a:solidFill>
            <a:srgbClr val="323F4F">
              <a:alpha val="57647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346" y="487247"/>
            <a:ext cx="1087800" cy="108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093" y="1879490"/>
            <a:ext cx="780300" cy="7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1949" y="3068734"/>
            <a:ext cx="852600" cy="8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1943" y="4330242"/>
            <a:ext cx="852600" cy="8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6559" y="5535051"/>
            <a:ext cx="803399" cy="8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639306" y="655679"/>
            <a:ext cx="3833446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FRÅGESTÄLLNING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631681" y="1879990"/>
            <a:ext cx="3833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1631681" y="3244198"/>
            <a:ext cx="3833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FÄLTSTUDIE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1631675" y="4528887"/>
            <a:ext cx="5157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2700">
                <a:solidFill>
                  <a:schemeClr val="lt1"/>
                </a:solidFill>
              </a:rPr>
              <a:t>TANKAR &amp; FUNDERINGAR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631675" y="5598173"/>
            <a:ext cx="3833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3800">
                <a:solidFill>
                  <a:schemeClr val="lt1"/>
                </a:solidFill>
              </a:rPr>
              <a:t>FRÅGOR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300453" y="262329"/>
            <a:ext cx="106286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PERSONA</a:t>
            </a: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- SKÖVDE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Shape 322"/>
          <p:cNvCxnSpPr/>
          <p:nvPr/>
        </p:nvCxnSpPr>
        <p:spPr>
          <a:xfrm>
            <a:off x="419724" y="1018773"/>
            <a:ext cx="1107773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23" name="Shape 323"/>
          <p:cNvSpPr txBox="1"/>
          <p:nvPr/>
        </p:nvSpPr>
        <p:spPr>
          <a:xfrm>
            <a:off x="573125" y="2536225"/>
            <a:ext cx="5814600" cy="30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Kontaktar kommunen 1 gång/halvår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Omsorg och hjälp samt Trafik och infrastruktur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Brev/Mail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190500" rtl="0">
              <a:lnSpc>
                <a:spcPct val="150681"/>
              </a:lnSpc>
              <a:spcBef>
                <a:spcPts val="10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“Svårt att hitta under sökrubrikerna, inte så användarvänliga och logiska”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100" y="2119574"/>
            <a:ext cx="5103554" cy="340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2255325" y="1647325"/>
            <a:ext cx="1994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sz="3000"/>
              <a:t>Ove 76 år</a:t>
            </a:r>
            <a:r>
              <a:rPr lang="sv-SE" sz="20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PERSONA</a:t>
            </a: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- SKÖVDE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1" name="Shape 331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32" name="Shape 332"/>
          <p:cNvSpPr txBox="1"/>
          <p:nvPr/>
        </p:nvSpPr>
        <p:spPr>
          <a:xfrm>
            <a:off x="300450" y="2261075"/>
            <a:ext cx="6373500" cy="39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Kontaktar kommunen 1 gång/halvår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Barn och utbildning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Brev/Mail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Inga utvecklade e-tjänster för ändamålet - val av skola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190500" rtl="0">
              <a:lnSpc>
                <a:spcPct val="150681"/>
              </a:lnSpc>
              <a:spcBef>
                <a:spcPts val="10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Skulle absolut använda e-tjänsten</a:t>
            </a:r>
          </a:p>
          <a:p>
            <a:pPr indent="-342900" lvl="0" marL="457200" marR="190500" rtl="0">
              <a:lnSpc>
                <a:spcPct val="150681"/>
              </a:lnSpc>
              <a:spcBef>
                <a:spcPts val="100"/>
              </a:spcBef>
              <a:buClr>
                <a:schemeClr val="dk1"/>
              </a:buClr>
              <a:buSzPct val="100000"/>
              <a:buChar char="●"/>
            </a:pPr>
            <a:r>
              <a:rPr lang="sv-SE" sz="1800">
                <a:solidFill>
                  <a:schemeClr val="dk1"/>
                </a:solidFill>
              </a:rPr>
              <a:t>“Var rädd om naturen, skippa blanketterna och hoppa på tåget in i 2000-talet”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2086550" y="1493000"/>
            <a:ext cx="2209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 sz="3000"/>
              <a:t>Lena 26 år</a:t>
            </a:r>
          </a:p>
        </p:txBody>
      </p:sp>
      <p:pic>
        <p:nvPicPr>
          <p:cNvPr id="334" name="Shape 3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000" y="1493004"/>
            <a:ext cx="5499474" cy="439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300453" y="262329"/>
            <a:ext cx="106286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PERSONA</a:t>
            </a: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- TROLLHÄTTAN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Shape 340"/>
          <p:cNvCxnSpPr/>
          <p:nvPr/>
        </p:nvCxnSpPr>
        <p:spPr>
          <a:xfrm>
            <a:off x="419724" y="1018773"/>
            <a:ext cx="1107773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41" name="Shape 341"/>
          <p:cNvSpPr txBox="1"/>
          <p:nvPr/>
        </p:nvSpPr>
        <p:spPr>
          <a:xfrm>
            <a:off x="499901" y="2414450"/>
            <a:ext cx="58365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42900" lvl="0" marL="457200" marR="0" rtl="0" algn="l">
              <a:spcBef>
                <a:spcPts val="0"/>
              </a:spcBef>
              <a:buSzPct val="100000"/>
              <a:buChar char="●"/>
            </a:pPr>
            <a:r>
              <a:rPr lang="sv-SE" sz="1800"/>
              <a:t>Kontaktar kommunen 1 gång/halvår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spcBef>
                <a:spcPts val="0"/>
              </a:spcBef>
              <a:buSzPct val="100000"/>
              <a:buChar char="●"/>
            </a:pPr>
            <a:r>
              <a:rPr lang="sv-SE" sz="1800"/>
              <a:t>Omsorg och hjälp samt Näringsliv och företagande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spcBef>
                <a:spcPts val="0"/>
              </a:spcBef>
              <a:buSzPct val="100000"/>
              <a:buChar char="●"/>
            </a:pPr>
            <a:r>
              <a:rPr lang="sv-SE" sz="1800"/>
              <a:t>E-tjänster via kommunens hemsida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spcBef>
                <a:spcPts val="0"/>
              </a:spcBef>
              <a:buSzPct val="100000"/>
              <a:buChar char="●"/>
            </a:pPr>
            <a:r>
              <a:rPr lang="sv-SE" sz="1800"/>
              <a:t>“Saknar möjligheten att maila direkt till personen jag söker”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786" y="2301424"/>
            <a:ext cx="4871664" cy="323255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1979125" y="1923550"/>
            <a:ext cx="2010000" cy="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 sz="3000"/>
              <a:t>Pelle 55 år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15625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2663249" y="2066767"/>
            <a:ext cx="6865497" cy="2724462"/>
          </a:xfrm>
          <a:prstGeom prst="rect">
            <a:avLst/>
          </a:prstGeom>
          <a:solidFill>
            <a:srgbClr val="323F4F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3690750" y="2741856"/>
            <a:ext cx="48105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</a:rPr>
              <a:t>TANKAR &amp; FUNDERINGAR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300453" y="262329"/>
            <a:ext cx="1062860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Utvärdering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6" name="Shape 356"/>
          <p:cNvCxnSpPr/>
          <p:nvPr/>
        </p:nvCxnSpPr>
        <p:spPr>
          <a:xfrm>
            <a:off x="419724" y="1018773"/>
            <a:ext cx="1107773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57" name="Shape 357"/>
          <p:cNvSpPr txBox="1"/>
          <p:nvPr/>
        </p:nvSpPr>
        <p:spPr>
          <a:xfrm>
            <a:off x="2624325" y="1570598"/>
            <a:ext cx="7635900" cy="4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</a:rPr>
              <a:t>Snävt tänk vid val av kommunikationskanaler</a:t>
            </a:r>
          </a:p>
          <a:p>
            <a:pPr indent="-15240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</a:rPr>
              <a:t>Fokus på fysiska formulär och högre närvaro på plats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</a:rPr>
              <a:t>Inte optimal timing </a:t>
            </a: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</a:rPr>
              <a:t>Längre tidsspann för datainsamling för bättre resultat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</a:rPr>
              <a:t>Tydligare formulering av begreppet e-tjänster</a:t>
            </a:r>
          </a:p>
          <a:p>
            <a:pPr lv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175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2000">
                <a:solidFill>
                  <a:schemeClr val="dk1"/>
                </a:solidFill>
              </a:rPr>
              <a:t>Tips: Brev via post till kommunernas invånare</a:t>
            </a:r>
            <a:br>
              <a:rPr lang="sv-SE" sz="2000">
                <a:solidFill>
                  <a:schemeClr val="dk1"/>
                </a:solidFill>
              </a:rPr>
            </a:b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 rotWithShape="1">
          <a:blip r:embed="rId3">
            <a:alphaModFix/>
          </a:blip>
          <a:srcRect b="4677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>
            <a:off x="2663249" y="2066767"/>
            <a:ext cx="6865497" cy="2724462"/>
          </a:xfrm>
          <a:prstGeom prst="rect">
            <a:avLst/>
          </a:prstGeom>
          <a:solidFill>
            <a:srgbClr val="323F4F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3690751" y="3059691"/>
            <a:ext cx="4810500" cy="738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</a:rPr>
              <a:t>FRÅGOR?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 rotWithShape="1">
          <a:blip r:embed="rId3">
            <a:alphaModFix/>
          </a:blip>
          <a:srcRect b="15592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/>
          <p:nvPr/>
        </p:nvSpPr>
        <p:spPr>
          <a:xfrm>
            <a:off x="2663249" y="2066767"/>
            <a:ext cx="6865497" cy="2724462"/>
          </a:xfrm>
          <a:prstGeom prst="rect">
            <a:avLst/>
          </a:prstGeom>
          <a:solidFill>
            <a:srgbClr val="323F4F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3690726" y="3059666"/>
            <a:ext cx="48105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TACK FÖR OSS!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15592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1528996" y="1352861"/>
            <a:ext cx="8529403" cy="4152274"/>
          </a:xfrm>
          <a:prstGeom prst="rect">
            <a:avLst/>
          </a:prstGeom>
          <a:solidFill>
            <a:srgbClr val="323F4F">
              <a:alpha val="86666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3388428" y="1959007"/>
            <a:ext cx="481053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40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FRÅGESTÄLLNIN</a:t>
            </a:r>
            <a:r>
              <a:rPr lang="sv-SE" sz="42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1528996" y="2701019"/>
            <a:ext cx="8604354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sv-S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Uppdraget innebär att ta fram en rapport som beskriver invånarnas behov och önskemål kring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sv-SE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e-tjänster (digitala tjänster istället för t.ex. en pappersblankett samt brev).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00454" y="262329"/>
            <a:ext cx="66133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181" y="1154880"/>
            <a:ext cx="6341671" cy="530091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7120328" y="3013023"/>
            <a:ext cx="659567" cy="614596"/>
          </a:xfrm>
          <a:prstGeom prst="donut">
            <a:avLst>
              <a:gd fmla="val 6092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6073514" y="4799351"/>
            <a:ext cx="659567" cy="614596"/>
          </a:xfrm>
          <a:prstGeom prst="donut">
            <a:avLst>
              <a:gd fmla="val 6092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4544517" y="4634458"/>
            <a:ext cx="659567" cy="614596"/>
          </a:xfrm>
          <a:prstGeom prst="donut">
            <a:avLst>
              <a:gd fmla="val 6092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5264046" y="3498039"/>
            <a:ext cx="659567" cy="614596"/>
          </a:xfrm>
          <a:prstGeom prst="donut">
            <a:avLst>
              <a:gd fmla="val 6092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Shape 130"/>
          <p:cNvCxnSpPr/>
          <p:nvPr/>
        </p:nvCxnSpPr>
        <p:spPr>
          <a:xfrm>
            <a:off x="419724" y="1018773"/>
            <a:ext cx="1107773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Shape 136"/>
          <p:cNvCxnSpPr>
            <a:stCxn id="137" idx="2"/>
          </p:cNvCxnSpPr>
          <p:nvPr/>
        </p:nvCxnSpPr>
        <p:spPr>
          <a:xfrm flipH="1">
            <a:off x="9085335" y="2191018"/>
            <a:ext cx="1653000" cy="7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38" name="Shape 138"/>
          <p:cNvCxnSpPr/>
          <p:nvPr/>
        </p:nvCxnSpPr>
        <p:spPr>
          <a:xfrm rot="10800000">
            <a:off x="9244075" y="3918850"/>
            <a:ext cx="82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9" name="Shape 139"/>
          <p:cNvSpPr txBox="1"/>
          <p:nvPr/>
        </p:nvSpPr>
        <p:spPr>
          <a:xfrm>
            <a:off x="300454" y="280109"/>
            <a:ext cx="48105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METOD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419724" y="1018773"/>
            <a:ext cx="1107773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1" name="Shape 141"/>
          <p:cNvSpPr/>
          <p:nvPr/>
        </p:nvSpPr>
        <p:spPr>
          <a:xfrm>
            <a:off x="2499809" y="2175090"/>
            <a:ext cx="3086100" cy="2808599"/>
          </a:xfrm>
          <a:prstGeom prst="ellipse">
            <a:avLst/>
          </a:prstGeom>
          <a:solidFill>
            <a:srgbClr val="323F4F">
              <a:alpha val="85882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0603" y="2467103"/>
            <a:ext cx="2224499" cy="222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9881075" y="1018774"/>
            <a:ext cx="1714500" cy="16983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9881075" y="2885040"/>
            <a:ext cx="1714500" cy="16983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9881075" y="4751330"/>
            <a:ext cx="1714500" cy="16983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2401125" y="5267375"/>
            <a:ext cx="40302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OMVÄRLDSBEVAKNING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605149" y="5267375"/>
            <a:ext cx="2838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marR="0" rtl="0" algn="ctr">
              <a:spcBef>
                <a:spcPts val="0"/>
              </a:spcBef>
              <a:buSzPct val="25000"/>
              <a:buNone/>
            </a:pPr>
            <a:r>
              <a:rPr lang="sv-SE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FÄLTSTUDIE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10101435" y="1544818"/>
            <a:ext cx="1273800" cy="6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ANV. AV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E-TJÄNSTER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0062204" y="3411035"/>
            <a:ext cx="1494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ANV. AV BLANKETTER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9991249" y="5277375"/>
            <a:ext cx="1635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MEDBORGAR-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ÅSIKTER</a:t>
            </a:r>
          </a:p>
        </p:txBody>
      </p:sp>
      <p:sp>
        <p:nvSpPr>
          <p:cNvPr id="150" name="Shape 150"/>
          <p:cNvSpPr/>
          <p:nvPr/>
        </p:nvSpPr>
        <p:spPr>
          <a:xfrm>
            <a:off x="6245530" y="2150829"/>
            <a:ext cx="3086099" cy="2808599"/>
          </a:xfrm>
          <a:prstGeom prst="ellipse">
            <a:avLst/>
          </a:prstGeom>
          <a:solidFill>
            <a:srgbClr val="323F4F">
              <a:alpha val="85882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6519" y="2807307"/>
            <a:ext cx="1544100" cy="1544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Shape 152"/>
          <p:cNvCxnSpPr/>
          <p:nvPr/>
        </p:nvCxnSpPr>
        <p:spPr>
          <a:xfrm rot="10800000">
            <a:off x="8849125" y="4489175"/>
            <a:ext cx="1158900" cy="7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3" name="Shape 153"/>
          <p:cNvSpPr/>
          <p:nvPr/>
        </p:nvSpPr>
        <p:spPr>
          <a:xfrm>
            <a:off x="103675" y="1181200"/>
            <a:ext cx="22245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v-SE"/>
              <a:t>BORÅS STAD</a:t>
            </a:r>
          </a:p>
        </p:txBody>
      </p:sp>
      <p:sp>
        <p:nvSpPr>
          <p:cNvPr id="154" name="Shape 154"/>
          <p:cNvSpPr/>
          <p:nvPr/>
        </p:nvSpPr>
        <p:spPr>
          <a:xfrm>
            <a:off x="103675" y="1882550"/>
            <a:ext cx="22245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/>
              <a:t>NORRKÖPINGS KOMMUN</a:t>
            </a:r>
          </a:p>
        </p:txBody>
      </p:sp>
      <p:sp>
        <p:nvSpPr>
          <p:cNvPr id="155" name="Shape 155"/>
          <p:cNvSpPr/>
          <p:nvPr/>
        </p:nvSpPr>
        <p:spPr>
          <a:xfrm>
            <a:off x="103675" y="2495400"/>
            <a:ext cx="22245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/>
              <a:t>LULEÅ UNIVERSITET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03675" y="3185825"/>
            <a:ext cx="22245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/>
              <a:t>SKL</a:t>
            </a:r>
          </a:p>
        </p:txBody>
      </p:sp>
      <p:sp>
        <p:nvSpPr>
          <p:cNvPr id="157" name="Shape 157"/>
          <p:cNvSpPr/>
          <p:nvPr/>
        </p:nvSpPr>
        <p:spPr>
          <a:xfrm>
            <a:off x="103675" y="3809587"/>
            <a:ext cx="22245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/>
              <a:t>SVENSKARNA &amp; INTERNET</a:t>
            </a:r>
          </a:p>
        </p:txBody>
      </p:sp>
      <p:sp>
        <p:nvSpPr>
          <p:cNvPr id="158" name="Shape 158"/>
          <p:cNvSpPr/>
          <p:nvPr/>
        </p:nvSpPr>
        <p:spPr>
          <a:xfrm>
            <a:off x="103675" y="4489100"/>
            <a:ext cx="22245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/>
              <a:t>ULRICEHAMNS KOMMUN</a:t>
            </a:r>
          </a:p>
        </p:txBody>
      </p:sp>
      <p:sp>
        <p:nvSpPr>
          <p:cNvPr id="159" name="Shape 159"/>
          <p:cNvSpPr/>
          <p:nvPr/>
        </p:nvSpPr>
        <p:spPr>
          <a:xfrm>
            <a:off x="103675" y="5190425"/>
            <a:ext cx="2224500" cy="738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v-SE"/>
              <a:t>VELLINGE KOMMUN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/>
          <p:nvPr/>
        </p:nvSpPr>
        <p:spPr>
          <a:xfrm>
            <a:off x="1971900" y="2066775"/>
            <a:ext cx="8062800" cy="2724600"/>
          </a:xfrm>
          <a:prstGeom prst="rect">
            <a:avLst/>
          </a:prstGeom>
          <a:solidFill>
            <a:srgbClr val="323F4F">
              <a:alpha val="8667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1971950" y="2921175"/>
            <a:ext cx="80628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MEDBORGARUNDERSÖKNING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sv-SE" sz="1800">
                <a:solidFill>
                  <a:srgbClr val="FFD966"/>
                </a:solidFill>
              </a:rPr>
              <a:t>ÖTEBORG</a:t>
            </a:r>
            <a:r>
              <a:rPr lang="sv-SE" sz="18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 - BORÅS - SKÖVDE - TROLLHÄTTAN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/>
        </p:nvSpPr>
        <p:spPr>
          <a:xfrm>
            <a:off x="300453" y="262329"/>
            <a:ext cx="9817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4" name="Shape 174"/>
          <p:cNvSpPr/>
          <p:nvPr/>
        </p:nvSpPr>
        <p:spPr>
          <a:xfrm>
            <a:off x="719527" y="1993691"/>
            <a:ext cx="1768800" cy="1603799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Kommun</a:t>
            </a:r>
          </a:p>
        </p:txBody>
      </p:sp>
      <p:sp>
        <p:nvSpPr>
          <p:cNvPr id="175" name="Shape 175"/>
          <p:cNvSpPr/>
          <p:nvPr/>
        </p:nvSpPr>
        <p:spPr>
          <a:xfrm>
            <a:off x="2835639" y="1993691"/>
            <a:ext cx="1768800" cy="1603799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300">
                <a:solidFill>
                  <a:schemeClr val="lt1"/>
                </a:solidFill>
              </a:rPr>
              <a:t>Stadsbibliotek</a:t>
            </a:r>
          </a:p>
        </p:txBody>
      </p:sp>
      <p:sp>
        <p:nvSpPr>
          <p:cNvPr id="176" name="Shape 176"/>
          <p:cNvSpPr/>
          <p:nvPr/>
        </p:nvSpPr>
        <p:spPr>
          <a:xfrm>
            <a:off x="5059178" y="1993691"/>
            <a:ext cx="1768800" cy="1603799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300">
                <a:solidFill>
                  <a:schemeClr val="lt1"/>
                </a:solidFill>
              </a:rPr>
              <a:t>Centralstation</a:t>
            </a:r>
          </a:p>
        </p:txBody>
      </p:sp>
      <p:sp>
        <p:nvSpPr>
          <p:cNvPr id="177" name="Shape 177"/>
          <p:cNvSpPr/>
          <p:nvPr/>
        </p:nvSpPr>
        <p:spPr>
          <a:xfrm>
            <a:off x="7282718" y="1993691"/>
            <a:ext cx="1768800" cy="1603799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Högskola/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universitet</a:t>
            </a:r>
          </a:p>
        </p:txBody>
      </p:sp>
      <p:sp>
        <p:nvSpPr>
          <p:cNvPr id="178" name="Shape 178"/>
          <p:cNvSpPr/>
          <p:nvPr/>
        </p:nvSpPr>
        <p:spPr>
          <a:xfrm>
            <a:off x="9506259" y="1993690"/>
            <a:ext cx="1768800" cy="16038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Kulturhus</a:t>
            </a:r>
          </a:p>
        </p:txBody>
      </p:sp>
      <p:sp>
        <p:nvSpPr>
          <p:cNvPr id="179" name="Shape 179"/>
          <p:cNvSpPr/>
          <p:nvPr/>
        </p:nvSpPr>
        <p:spPr>
          <a:xfrm>
            <a:off x="1617202" y="4302733"/>
            <a:ext cx="1768800" cy="16038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500">
                <a:solidFill>
                  <a:schemeClr val="lt1"/>
                </a:solidFill>
              </a:rPr>
              <a:t>Pensionärs-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500">
                <a:solidFill>
                  <a:schemeClr val="lt1"/>
                </a:solidFill>
              </a:rPr>
              <a:t>förening</a:t>
            </a:r>
          </a:p>
        </p:txBody>
      </p:sp>
      <p:sp>
        <p:nvSpPr>
          <p:cNvPr id="180" name="Shape 180"/>
          <p:cNvSpPr/>
          <p:nvPr/>
        </p:nvSpPr>
        <p:spPr>
          <a:xfrm>
            <a:off x="3861336" y="4302805"/>
            <a:ext cx="1768800" cy="16038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Vänner/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Bekanta</a:t>
            </a:r>
          </a:p>
        </p:txBody>
      </p:sp>
      <p:sp>
        <p:nvSpPr>
          <p:cNvPr id="181" name="Shape 181"/>
          <p:cNvSpPr/>
          <p:nvPr/>
        </p:nvSpPr>
        <p:spPr>
          <a:xfrm>
            <a:off x="6105453" y="4302807"/>
            <a:ext cx="1768800" cy="16038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Slutna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grupper</a:t>
            </a:r>
          </a:p>
        </p:txBody>
      </p:sp>
      <p:sp>
        <p:nvSpPr>
          <p:cNvPr id="182" name="Shape 182"/>
          <p:cNvSpPr/>
          <p:nvPr/>
        </p:nvSpPr>
        <p:spPr>
          <a:xfrm>
            <a:off x="8349518" y="4302732"/>
            <a:ext cx="1768800" cy="16038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Företag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00450" y="1036550"/>
            <a:ext cx="3008099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KANALER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Shape 189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0" name="Shape 190"/>
          <p:cNvSpPr txBox="1"/>
          <p:nvPr/>
        </p:nvSpPr>
        <p:spPr>
          <a:xfrm>
            <a:off x="300446" y="1018775"/>
            <a:ext cx="66453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GÖTEBORG - RESULTAT</a:t>
            </a:r>
          </a:p>
        </p:txBody>
      </p:sp>
      <p:sp>
        <p:nvSpPr>
          <p:cNvPr id="191" name="Shape 191"/>
          <p:cNvSpPr/>
          <p:nvPr/>
        </p:nvSpPr>
        <p:spPr>
          <a:xfrm>
            <a:off x="3472652" y="2300435"/>
            <a:ext cx="2372700" cy="22572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Göteborgs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stad</a:t>
            </a:r>
          </a:p>
        </p:txBody>
      </p:sp>
      <p:sp>
        <p:nvSpPr>
          <p:cNvPr id="192" name="Shape 192"/>
          <p:cNvSpPr/>
          <p:nvPr/>
        </p:nvSpPr>
        <p:spPr>
          <a:xfrm>
            <a:off x="6308350" y="2300425"/>
            <a:ext cx="2372700" cy="22572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Göteborgs universitet</a:t>
            </a:r>
          </a:p>
        </p:txBody>
      </p:sp>
      <p:sp>
        <p:nvSpPr>
          <p:cNvPr id="193" name="Shape 193"/>
          <p:cNvSpPr/>
          <p:nvPr/>
        </p:nvSpPr>
        <p:spPr>
          <a:xfrm>
            <a:off x="8556450" y="4198749"/>
            <a:ext cx="2372700" cy="22572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Vi som bor på Eriksberg</a:t>
            </a:r>
          </a:p>
        </p:txBody>
      </p:sp>
      <p:sp>
        <p:nvSpPr>
          <p:cNvPr id="194" name="Shape 194"/>
          <p:cNvSpPr/>
          <p:nvPr/>
        </p:nvSpPr>
        <p:spPr>
          <a:xfrm>
            <a:off x="1207350" y="4122049"/>
            <a:ext cx="2372700" cy="2257200"/>
          </a:xfrm>
          <a:prstGeom prst="ellipse">
            <a:avLst/>
          </a:prstGeom>
          <a:solidFill>
            <a:srgbClr val="323F4F">
              <a:alpha val="7686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Vänner/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sv-SE" sz="1800">
                <a:solidFill>
                  <a:schemeClr val="lt1"/>
                </a:solidFill>
              </a:rPr>
              <a:t>Bekanta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19723" y="1681562"/>
            <a:ext cx="2701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148 svar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300453" y="262329"/>
            <a:ext cx="106287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FÄLTSTUDIE - MEDBORGARUNDERSÖKNING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4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Shape 202"/>
          <p:cNvCxnSpPr/>
          <p:nvPr/>
        </p:nvCxnSpPr>
        <p:spPr>
          <a:xfrm>
            <a:off x="419724" y="1018773"/>
            <a:ext cx="11077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03" name="Shape 203"/>
          <p:cNvSpPr txBox="1"/>
          <p:nvPr/>
        </p:nvSpPr>
        <p:spPr>
          <a:xfrm>
            <a:off x="419727" y="1182375"/>
            <a:ext cx="8816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sv-SE" sz="4200">
                <a:solidFill>
                  <a:srgbClr val="323F4F"/>
                </a:solidFill>
              </a:rPr>
              <a:t>GÖTEBORG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419723" y="2002775"/>
            <a:ext cx="5520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419725" y="1982150"/>
            <a:ext cx="6544200" cy="30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b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06" name="Shape 206"/>
          <p:cNvSpPr txBox="1"/>
          <p:nvPr/>
        </p:nvSpPr>
        <p:spPr>
          <a:xfrm>
            <a:off x="4004325" y="4894200"/>
            <a:ext cx="2592900" cy="56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025" y="1439724"/>
            <a:ext cx="4759178" cy="28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4692362"/>
            <a:ext cx="6777224" cy="17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7325" y="4657024"/>
            <a:ext cx="5264675" cy="18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