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3" r:id="rId3"/>
    <p:sldId id="278" r:id="rId4"/>
    <p:sldId id="274" r:id="rId5"/>
    <p:sldId id="275" r:id="rId6"/>
    <p:sldId id="276" r:id="rId7"/>
    <p:sldId id="277" r:id="rId8"/>
    <p:sldId id="279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kl0824" initials="a" lastIdx="3" clrIdx="0"/>
  <p:cmAuthor id="1" name="Karl Fors" initials="KF" lastIdx="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146" autoAdjust="0"/>
  </p:normalViewPr>
  <p:slideViewPr>
    <p:cSldViewPr snapToGrid="0">
      <p:cViewPr varScale="1">
        <p:scale>
          <a:sx n="62" d="100"/>
          <a:sy n="62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F52AD-5B63-4EA3-8F10-857E43A78D1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91621-B9EB-4588-8024-3375DCA5E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4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Tills vi har ett gemensamt dokumentationssystem typ 3R/FVM är det detta vi har </a:t>
            </a:r>
            <a:r>
              <a:rPr lang="sv-SE"/>
              <a:t>att tillgå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1621-B9EB-4588-8024-3375DCA5EB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7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3 olika system: Procapita, Magna Cura och Treserva</a:t>
            </a:r>
          </a:p>
          <a:p>
            <a:r>
              <a:rPr lang="sv-SE" dirty="0"/>
              <a:t>Manualer på </a:t>
            </a:r>
            <a:r>
              <a:rPr lang="sv-SE" dirty="0" err="1"/>
              <a:t>Ineras</a:t>
            </a:r>
            <a:r>
              <a:rPr lang="sv-SE" dirty="0"/>
              <a:t> hemsida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1621-B9EB-4588-8024-3375DCA5EB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Målgrupper: Äldre, vuxna med somatisk sjukdom och vuxna med funktionsnedsättning, psykisk</a:t>
            </a:r>
            <a:r>
              <a:rPr lang="sv-SE" baseline="0" dirty="0"/>
              <a:t> sjukdom,  kroniskt sjuka, barn och ungdom.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1621-B9EB-4588-8024-3375DCA5EB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61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Mottagningsbesök, information som inte kommer med anhöriga, handskrivna dokument från läkare ex injektion</a:t>
            </a:r>
          </a:p>
          <a:p>
            <a:r>
              <a:rPr lang="sv-SE" dirty="0"/>
              <a:t>Ökad delaktighet: afasi personal får information och patient</a:t>
            </a:r>
            <a:r>
              <a:rPr lang="sv-SE" baseline="0" dirty="0"/>
              <a:t> kan bekräfta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1621-B9EB-4588-8024-3375DCA5EB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80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Palliativa team och Närsjukvård. Slipper faxa.</a:t>
            </a:r>
          </a:p>
          <a:p>
            <a:r>
              <a:rPr lang="sv-SE" dirty="0"/>
              <a:t>Rehab kan lösa gjorda bedömningar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1621-B9EB-4588-8024-3375DCA5EB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94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Rehab ser stor nytta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1621-B9EB-4588-8024-3375DCA5EB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04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cid:12A62569-F934-4AAC-8B40-A6F9DE09311E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cid:12A62569-F934-4AAC-8B40-A6F9DE09311E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12A62569-F934-4AAC-8B40-A6F9DE09311E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cid:1A03661A-1366-49D3-A3C5-223B6E8CB22D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cid:12A62569-F934-4AAC-8B40-A6F9DE09311E" TargetMode="External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cid:12A62569-F934-4AAC-8B40-A6F9DE09311E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för titel, 1">
    <p:bg>
      <p:bgPr>
        <a:blipFill dpi="0" rotWithShape="1">
          <a:blip r:embed="rId2" cstate="print">
            <a:alphaModFix amt="20000"/>
            <a:lum/>
          </a:blip>
          <a:srcRect/>
          <a:stretch>
            <a:fillRect l="44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8000" y="1346951"/>
            <a:ext cx="7772400" cy="1059363"/>
          </a:xfrm>
        </p:spPr>
        <p:txBody>
          <a:bodyPr anchor="b"/>
          <a:lstStyle>
            <a:lvl1pPr algn="l">
              <a:defRPr sz="6000"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4000" y="3088689"/>
            <a:ext cx="6858000" cy="777457"/>
          </a:xfrm>
        </p:spPr>
        <p:txBody>
          <a:bodyPr anchor="ctr"/>
          <a:lstStyle>
            <a:lvl1pPr marL="0" indent="0" algn="l">
              <a:buNone/>
              <a:defRPr sz="2400"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12" name="Picture 11" descr="cid:12A62569-F934-4AAC-8B40-A6F9DE09311E"/>
          <p:cNvPicPr/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432000"/>
            <a:ext cx="2375535" cy="501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74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ör titel, 2">
    <p:bg>
      <p:bgPr>
        <a:blipFill dpi="0" rotWithShape="1">
          <a:blip r:embed="rId2" cstate="print">
            <a:alphaModFix amt="20000"/>
            <a:lum/>
          </a:blip>
          <a:srcRect/>
          <a:stretch>
            <a:fillRect l="-200" r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d:12A62569-F934-4AAC-8B40-A6F9DE09311E"/>
          <p:cNvPicPr/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000" y="5832000"/>
            <a:ext cx="1835785" cy="3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4000" y="1332000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0180" y="3602397"/>
            <a:ext cx="6858000" cy="777457"/>
          </a:xfrm>
        </p:spPr>
        <p:txBody>
          <a:bodyPr anchor="ctr"/>
          <a:lstStyle>
            <a:lvl1pPr marL="0" indent="0" algn="l">
              <a:buNone/>
              <a:defRPr sz="2400"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628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för rubrik och lista,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6000" y="1247444"/>
            <a:ext cx="7886700" cy="741778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6000" y="2261937"/>
            <a:ext cx="7886700" cy="3898231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000" y="6356351"/>
            <a:ext cx="2057400" cy="365125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Carina Arvidsson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0093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73645207-7FF7-4615-84FC-AD929B10FB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id:12A62569-F934-4AAC-8B40-A6F9DE09311E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432000"/>
            <a:ext cx="1583690" cy="334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431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för rubrik och lista,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2000" y="1323976"/>
            <a:ext cx="7886700" cy="741778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2000" y="2261937"/>
            <a:ext cx="7886700" cy="3898231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000" y="6356351"/>
            <a:ext cx="2057400" cy="365125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Carina Arvidsson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3898" y="6356351"/>
            <a:ext cx="492525" cy="365125"/>
          </a:xfrm>
        </p:spPr>
        <p:txBody>
          <a:bodyPr/>
          <a:lstStyle>
            <a:lvl1pPr algn="ctr">
              <a:defRPr/>
            </a:lvl1pPr>
          </a:lstStyle>
          <a:p>
            <a:fld id="{73645207-7FF7-4615-84FC-AD929B10FB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id:1A03661A-1366-49D3-A3C5-223B6E8CB22D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220" y="6491605"/>
            <a:ext cx="2303780" cy="366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id:12A62569-F934-4AAC-8B40-A6F9DE09311E"/>
          <p:cNvPicPr/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432000"/>
            <a:ext cx="1835785" cy="38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648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ör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458455"/>
            <a:ext cx="7812000" cy="972000"/>
          </a:xfrm>
        </p:spPr>
        <p:txBody>
          <a:bodyPr anchor="ctr"/>
          <a:lstStyle>
            <a:lvl1pPr>
              <a:defRPr sz="6000"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2000" y="1787703"/>
            <a:ext cx="7886700" cy="36826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8" name="Picture 7" descr="cid:12A62569-F934-4AAC-8B40-A6F9DE09311E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00" y="5832000"/>
            <a:ext cx="1835785" cy="3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3543300" y="6356350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73645207-7FF7-4615-84FC-AD929B10F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3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Carina Arvidsson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5207-7FF7-4615-84FC-AD929B10F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8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5" r:id="rId4"/>
    <p:sldLayoutId id="2147483663" r:id="rId5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Nationell Patient Översikt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000" y="3088689"/>
            <a:ext cx="6858000" cy="1807161"/>
          </a:xfrm>
        </p:spPr>
        <p:txBody>
          <a:bodyPr>
            <a:normAutofit fontScale="92500" lnSpcReduction="10000"/>
          </a:bodyPr>
          <a:lstStyle/>
          <a:p>
            <a:r>
              <a:rPr lang="sv-SE" sz="2800" dirty="0"/>
              <a:t>Erfarenheter från införandeprojektet 2013-2015.</a:t>
            </a:r>
          </a:p>
          <a:p>
            <a:r>
              <a:rPr lang="sv-SE" sz="2800" dirty="0"/>
              <a:t>En fungerande informationsdelning bedöms vara en framgångsfaktor för att de gemensamma resurserna ska räcka till även morgondagens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264227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Bakgrund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776845"/>
            <a:ext cx="7886700" cy="3693513"/>
          </a:xfrm>
        </p:spPr>
        <p:txBody>
          <a:bodyPr>
            <a:normAutofit/>
          </a:bodyPr>
          <a:lstStyle/>
          <a:p>
            <a:r>
              <a:rPr lang="sv-SE" dirty="0" err="1"/>
              <a:t>eHälsa</a:t>
            </a:r>
            <a:r>
              <a:rPr lang="sv-SE" dirty="0"/>
              <a:t> 2013 – NPÖ pilotprojekt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Stödja kommuner att implementera NPÖ som konsumenter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Kartlägga nyttoeffekter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Utbilda berörd personal i relevanta lagrum, rutiner och användning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Stödja och driva anslutning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999" y="6356351"/>
            <a:ext cx="2327845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9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Process för införande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5 kommuner var piloter: Lidköping, Alingsås, Åmål, Tibro och Grästorp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Arbetade  efter en aktivitetslista: avtal, IT-lösning, rutiner, regelverk, samtycke, utbildning, supportorganisation och loggningar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Samverkade med VGR runt tekniska frågor och problem som uppstod vid införande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Resultatet av införandet användes för att sprida erfarenheterna till de kommuner som följde</a:t>
            </a:r>
          </a:p>
        </p:txBody>
      </p:sp>
    </p:spTree>
    <p:extLst>
      <p:ext uri="{BB962C8B-B14F-4D97-AF65-F5344CB8AC3E}">
        <p14:creationId xmlns:p14="http://schemas.microsoft.com/office/powerpoint/2010/main" val="392435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Ökad vårdkvalitet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En helhetsbild av patientens tidigare diagnoser, provresultat och medicinering gör det lättare att ställa rätt diagnos och ge rätt behandling i tid.</a:t>
            </a:r>
          </a:p>
          <a:p>
            <a:r>
              <a:rPr lang="sv-SE" dirty="0"/>
              <a:t>Informationsbehovet är olika beroende vilken målgrupp som situationen berör men generellt uppstår det ett informationsbehov i vårdövergångar inom landsting, inom kommuner och mellan kommuner, landsting och vårdföretag.</a:t>
            </a:r>
          </a:p>
        </p:txBody>
      </p:sp>
    </p:spTree>
    <p:extLst>
      <p:ext uri="{BB962C8B-B14F-4D97-AF65-F5344CB8AC3E}">
        <p14:creationId xmlns:p14="http://schemas.microsoft.com/office/powerpoint/2010/main" val="150994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Ökad patientsäkerhet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Rätt beslutsunderlag minskar risken för felbehandlingar eller felmedicinering.</a:t>
            </a:r>
          </a:p>
          <a:p>
            <a:endParaRPr lang="sv-SE" dirty="0"/>
          </a:p>
          <a:p>
            <a:r>
              <a:rPr lang="sv-SE" dirty="0"/>
              <a:t>Viktigt att epikris och läkemedelsberättelser är utförligt gjorda och synliga i NPÖ.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9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Ökad effektivitet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Delad information minskar kostsamt dubbeljobb och innebär att patienten kan få hjälp snabbare.</a:t>
            </a:r>
          </a:p>
          <a:p>
            <a:endParaRPr lang="sv-SE" dirty="0"/>
          </a:p>
          <a:p>
            <a:r>
              <a:rPr lang="sv-SE" dirty="0"/>
              <a:t>Vårdpersonal slipper att sitta i telefon för att efterfråga information som ej gått med patienten vid vårdövergångar.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1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Nyttoperspektivet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Nyttan för patienten är förstärkta möjligheter till rätt och säker vård och omsorg och förbättrad rättsäkerhet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Nyttan ur vårdens perspektiv är bättre och säkrare vårdkvalitet med effektivare informationsprocesser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2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/>
              <a:t>Nuläge Grästorp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Senaste statistiken från </a:t>
            </a:r>
            <a:r>
              <a:rPr lang="sv-SE" dirty="0" err="1"/>
              <a:t>Inera</a:t>
            </a:r>
            <a:r>
              <a:rPr lang="sv-SE" dirty="0"/>
              <a:t> visar att 50 % använder NPÖ av legitimerad personal i Grästorp.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Personalen saknade och efterfrågade NPÖ i samband med byte av IT-organisation, vi hade någon vecka som vi inte kunde komma åt NPÖ i samband med </a:t>
            </a:r>
            <a:r>
              <a:rPr lang="sv-SE" dirty="0" err="1"/>
              <a:t>migrering</a:t>
            </a:r>
            <a:r>
              <a:rPr lang="sv-SE" dirty="0"/>
              <a:t> av våra datorer.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 NPÖ har blivit en källa för personalen för att hämta rätt information i rätt tid till rätt patient när det finns behov av information från annan vårdgivare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r>
              <a:rPr lang="sv-SE" dirty="0"/>
              <a:t>Carina Arvidsson Medicinskt ansvarig sjuksköterska Grästorps kommun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5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ästKom_Liggande" id="{40652156-4CAA-4066-9C4C-1E0AE09988CD}" vid="{E6F04EF8-65D0-45E5-823B-32812C5D59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4089</TotalTime>
  <Words>447</Words>
  <Application>Microsoft Office PowerPoint</Application>
  <PresentationFormat>Bildspel på skärmen (4:3)</PresentationFormat>
  <Paragraphs>58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Office-tema</vt:lpstr>
      <vt:lpstr>Nationell Patient Översikt</vt:lpstr>
      <vt:lpstr>Bakgrund</vt:lpstr>
      <vt:lpstr>Process för införande</vt:lpstr>
      <vt:lpstr>Ökad vårdkvalitet</vt:lpstr>
      <vt:lpstr>Ökad patientsäkerhet</vt:lpstr>
      <vt:lpstr>Ökad effektivitet</vt:lpstr>
      <vt:lpstr>Nyttoperspektivet</vt:lpstr>
      <vt:lpstr>Nuläge Grästorp</vt:lpstr>
    </vt:vector>
  </TitlesOfParts>
  <Company>Sigma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Karl Fors</dc:creator>
  <cp:lastModifiedBy>Siv.Torstensson</cp:lastModifiedBy>
  <cp:revision>129</cp:revision>
  <cp:lastPrinted>2014-08-19T12:17:58Z</cp:lastPrinted>
  <dcterms:created xsi:type="dcterms:W3CDTF">2014-05-26T18:54:30Z</dcterms:created>
  <dcterms:modified xsi:type="dcterms:W3CDTF">2016-11-18T06:50:53Z</dcterms:modified>
</cp:coreProperties>
</file>