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74" r:id="rId2"/>
    <p:sldId id="324" r:id="rId3"/>
    <p:sldId id="321" r:id="rId4"/>
    <p:sldId id="326" r:id="rId5"/>
    <p:sldId id="318" r:id="rId6"/>
    <p:sldId id="328" r:id="rId7"/>
    <p:sldId id="333" r:id="rId8"/>
    <p:sldId id="331" r:id="rId9"/>
    <p:sldId id="334" r:id="rId10"/>
    <p:sldId id="335" r:id="rId11"/>
    <p:sldId id="332" r:id="rId12"/>
    <p:sldId id="336" r:id="rId13"/>
    <p:sldId id="330" r:id="rId14"/>
    <p:sldId id="323" r:id="rId15"/>
    <p:sldId id="317" r:id="rId16"/>
  </p:sldIdLst>
  <p:sldSz cx="9144000" cy="6858000" type="screen4x3"/>
  <p:notesSz cx="6858000" cy="9144000"/>
  <p:defaultTextStyle>
    <a:defPPr>
      <a:defRPr lang="sv-SE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ka RM Göransson" initials="MR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5099" autoAdjust="0"/>
  </p:normalViewPr>
  <p:slideViewPr>
    <p:cSldViewPr snapToGrid="0">
      <p:cViewPr varScale="1">
        <p:scale>
          <a:sx n="63" d="100"/>
          <a:sy n="63" d="100"/>
        </p:scale>
        <p:origin x="157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v-SE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2722FF-2C33-4CB6-A3A8-76C6B33BE064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9133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Myntet (kortet)</a:t>
            </a:r>
            <a:r>
              <a:rPr lang="sv-SE" baseline="0" dirty="0" smtClean="0"/>
              <a:t> har två sidor!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722FF-2C33-4CB6-A3A8-76C6B33BE064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2405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Allt</a:t>
            </a:r>
            <a:r>
              <a:rPr lang="sv-SE" baseline="0" dirty="0" smtClean="0"/>
              <a:t> det där vi inte vill få in i mejlsystemet!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722FF-2C33-4CB6-A3A8-76C6B33BE064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6805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För</a:t>
            </a:r>
            <a:r>
              <a:rPr lang="sv-SE" baseline="0" dirty="0" smtClean="0"/>
              <a:t> dagens ungdomar är även mejlen ett förhistoriskt system – de har passerat vidare till sociala nätverk och chattar.</a:t>
            </a:r>
          </a:p>
          <a:p>
            <a:endParaRPr lang="sv-SE" baseline="0" dirty="0" smtClean="0"/>
          </a:p>
          <a:p>
            <a:r>
              <a:rPr lang="sv-SE" baseline="0" dirty="0" smtClean="0"/>
              <a:t>Det är klart att det inom vissa flöden fortfarande är brev som gäller men  för mig är det i alla fall sällsynt att kommunicera med pappersbrev. Idag har jag inget postfack längre utan receptionen mejlar om jag har ett brev att hämta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722FF-2C33-4CB6-A3A8-76C6B33BE064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5343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722FF-2C33-4CB6-A3A8-76C6B33BE064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8715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Även om inte alla har följt regeln om att inte mejla</a:t>
            </a:r>
            <a:r>
              <a:rPr lang="sv-SE" baseline="0" dirty="0" smtClean="0"/>
              <a:t> sekretessbelagd information så har man vetat vad man brutit mot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722FF-2C33-4CB6-A3A8-76C6B33BE064}" type="slidenum">
              <a:rPr lang="sv-SE" smtClean="0"/>
              <a:pPr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6984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Haken!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2722FF-2C33-4CB6-A3A8-76C6B33BE064}" type="slidenum">
              <a:rPr lang="sv-SE" smtClean="0"/>
              <a:pPr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5772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43025" y="2082800"/>
            <a:ext cx="7108825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. punktlista, bildruta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/>
          <p:cNvSpPr>
            <a:spLocks noGrp="1"/>
          </p:cNvSpPr>
          <p:nvPr>
            <p:ph type="pic" sz="quarter" idx="13" hasCustomPrompt="1"/>
          </p:nvPr>
        </p:nvSpPr>
        <p:spPr>
          <a:xfrm>
            <a:off x="6145200" y="0"/>
            <a:ext cx="2998800" cy="5958000"/>
          </a:xfrm>
        </p:spPr>
        <p:txBody>
          <a:bodyPr anchor="ctr"/>
          <a:lstStyle>
            <a:lvl1pPr marL="0" indent="0" algn="ctr">
              <a:buNone/>
              <a:defRPr sz="1600" baseline="0"/>
            </a:lvl1pPr>
          </a:lstStyle>
          <a:p>
            <a:r>
              <a:rPr lang="sv-SE" dirty="0" smtClean="0"/>
              <a:t>Klicka på ikonen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för att lägga till en 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|</a:t>
            </a:r>
            <a:r>
              <a:rPr lang="sv-SE" b="0"/>
              <a:t> </a:t>
            </a:r>
            <a:fld id="{E06A197D-BBA0-4567-8FEF-5E556813054F}" type="datetime1">
              <a:rPr lang="sv-SE" b="0" smtClean="0"/>
              <a:t>2016-05-19</a:t>
            </a:fld>
            <a:endParaRPr lang="sv-SE" b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Avd ärendeberedning och kansli /enhet säkerhet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FEA8E-4BE1-4666-8772-40D15DB79463}" type="slidenum">
              <a:rPr lang="sv-SE"/>
              <a:pPr/>
              <a:t>‹#›</a:t>
            </a:fld>
            <a:r>
              <a:rPr lang="sv-SE"/>
              <a:t> </a:t>
            </a:r>
            <a:endParaRPr lang="en-US">
              <a:cs typeface="Arial" panose="020B0604020202020204" pitchFamily="34" charset="0"/>
            </a:endParaRP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406400"/>
            <a:ext cx="5603875" cy="58261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23863" y="1130400"/>
            <a:ext cx="5599112" cy="4525963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257632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. punktlista, 2 st bildrutor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/>
          <p:cNvSpPr>
            <a:spLocks noGrp="1"/>
          </p:cNvSpPr>
          <p:nvPr>
            <p:ph type="pic" sz="quarter" idx="13" hasCustomPrompt="1"/>
          </p:nvPr>
        </p:nvSpPr>
        <p:spPr>
          <a:xfrm>
            <a:off x="6145200" y="3014663"/>
            <a:ext cx="2998800" cy="2941200"/>
          </a:xfrm>
        </p:spPr>
        <p:txBody>
          <a:bodyPr anchor="ctr"/>
          <a:lstStyle>
            <a:lvl1pPr marL="0" indent="0" algn="ctr">
              <a:buNone/>
              <a:defRPr sz="1600" baseline="0"/>
            </a:lvl1pPr>
          </a:lstStyle>
          <a:p>
            <a:r>
              <a:rPr lang="sv-SE" dirty="0" smtClean="0"/>
              <a:t>Klicka på ikonen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för att lägga till en bild</a:t>
            </a:r>
            <a:endParaRPr lang="sv-SE" dirty="0"/>
          </a:p>
        </p:txBody>
      </p:sp>
      <p:sp>
        <p:nvSpPr>
          <p:cNvPr id="14" name="Platshållare för bild 12"/>
          <p:cNvSpPr>
            <a:spLocks noGrp="1"/>
          </p:cNvSpPr>
          <p:nvPr>
            <p:ph type="pic" sz="quarter" idx="15" hasCustomPrompt="1"/>
          </p:nvPr>
        </p:nvSpPr>
        <p:spPr>
          <a:xfrm>
            <a:off x="6145200" y="0"/>
            <a:ext cx="2998800" cy="2941200"/>
          </a:xfrm>
        </p:spPr>
        <p:txBody>
          <a:bodyPr anchor="ctr"/>
          <a:lstStyle>
            <a:lvl1pPr marL="0" marR="0" indent="0" algn="ctr" defTabSz="914400" rtl="0" eaLnBrk="1" fontAlgn="base" latinLnBrk="0" hangingPunct="1">
              <a:lnSpc>
                <a:spcPct val="104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sv-SE" dirty="0" smtClean="0"/>
              <a:t>Klicka på ikonen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för att lägga till en bild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|</a:t>
            </a:r>
            <a:r>
              <a:rPr lang="sv-SE" b="0"/>
              <a:t> </a:t>
            </a:r>
            <a:fld id="{BBE97889-5AC9-4C72-A87D-1D356C23DEDD}" type="datetime1">
              <a:rPr lang="sv-SE" b="0" smtClean="0"/>
              <a:t>2016-05-19</a:t>
            </a:fld>
            <a:endParaRPr lang="sv-SE" b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Avd ärendeberedning och kansli /enhet säkerhet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FEA8E-4BE1-4666-8772-40D15DB79463}" type="slidenum">
              <a:rPr lang="sv-SE"/>
              <a:pPr/>
              <a:t>‹#›</a:t>
            </a:fld>
            <a:r>
              <a:rPr lang="sv-SE"/>
              <a:t> </a:t>
            </a:r>
            <a:endParaRPr lang="en-US">
              <a:cs typeface="Arial" panose="020B0604020202020204" pitchFamily="34" charset="0"/>
            </a:endParaRP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title"/>
          </p:nvPr>
        </p:nvSpPr>
        <p:spPr>
          <a:xfrm>
            <a:off x="419100" y="406400"/>
            <a:ext cx="5603875" cy="58261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23863" y="1130400"/>
            <a:ext cx="5599112" cy="4525963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99436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. punktlista, 2 st bildrutor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3014663"/>
            <a:ext cx="2998800" cy="2941200"/>
          </a:xfrm>
        </p:spPr>
        <p:txBody>
          <a:bodyPr anchor="ctr"/>
          <a:lstStyle>
            <a:lvl1pPr marL="0" indent="0" algn="ctr">
              <a:buNone/>
              <a:defRPr sz="1600" baseline="0"/>
            </a:lvl1pPr>
          </a:lstStyle>
          <a:p>
            <a:r>
              <a:rPr lang="sv-SE" dirty="0" smtClean="0"/>
              <a:t>Klicka på ikonen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för att lägga till en bild</a:t>
            </a:r>
            <a:endParaRPr lang="sv-SE" dirty="0"/>
          </a:p>
        </p:txBody>
      </p:sp>
      <p:sp>
        <p:nvSpPr>
          <p:cNvPr id="14" name="Platshållare för bild 12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2998800" cy="2941200"/>
          </a:xfrm>
        </p:spPr>
        <p:txBody>
          <a:bodyPr anchor="ctr"/>
          <a:lstStyle>
            <a:lvl1pPr marL="0" marR="0" indent="0" algn="ctr" defTabSz="914400" rtl="0" eaLnBrk="1" fontAlgn="base" latinLnBrk="0" hangingPunct="1">
              <a:lnSpc>
                <a:spcPct val="104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sv-SE" dirty="0" smtClean="0"/>
              <a:t>Klicka på ikonen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för att lägga till en bild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|</a:t>
            </a:r>
            <a:r>
              <a:rPr lang="sv-SE" b="0"/>
              <a:t> </a:t>
            </a:r>
            <a:fld id="{07F91576-3268-4588-95AA-C1BE7CD4110B}" type="datetime1">
              <a:rPr lang="sv-SE" b="0" smtClean="0"/>
              <a:t>2016-05-19</a:t>
            </a:fld>
            <a:endParaRPr lang="sv-SE" b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Avd ärendeberedning och kansli /enhet säkerhet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FEA8E-4BE1-4666-8772-40D15DB79463}" type="slidenum">
              <a:rPr lang="sv-SE"/>
              <a:pPr/>
              <a:t>‹#›</a:t>
            </a:fld>
            <a:r>
              <a:rPr lang="sv-SE"/>
              <a:t> </a:t>
            </a:r>
            <a:endParaRPr lang="en-US">
              <a:cs typeface="Arial" panose="020B0604020202020204" pitchFamily="34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3241675" y="406400"/>
            <a:ext cx="5568950" cy="58261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63900" y="1130400"/>
            <a:ext cx="5545138" cy="4525963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939167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. punktlista, bild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/>
          <p:cNvSpPr>
            <a:spLocks noGrp="1"/>
          </p:cNvSpPr>
          <p:nvPr>
            <p:ph type="pic" sz="quarter" idx="13" hasCustomPrompt="1"/>
          </p:nvPr>
        </p:nvSpPr>
        <p:spPr>
          <a:xfrm>
            <a:off x="4134900" y="1131888"/>
            <a:ext cx="4590000" cy="4525200"/>
          </a:xfrm>
        </p:spPr>
        <p:txBody>
          <a:bodyPr anchor="ctr"/>
          <a:lstStyle>
            <a:lvl1pPr marL="0" indent="0" algn="ctr">
              <a:buNone/>
              <a:defRPr sz="1600" baseline="0"/>
            </a:lvl1pPr>
          </a:lstStyle>
          <a:p>
            <a:r>
              <a:rPr lang="sv-SE" dirty="0" smtClean="0"/>
              <a:t>Klicka på ikonen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för att lägga till en 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|</a:t>
            </a:r>
            <a:r>
              <a:rPr lang="sv-SE" b="0"/>
              <a:t> </a:t>
            </a:r>
            <a:fld id="{F2EF551A-1407-4EC5-8CF6-33E3912517EE}" type="datetime1">
              <a:rPr lang="sv-SE" b="0" smtClean="0"/>
              <a:t>2016-05-19</a:t>
            </a:fld>
            <a:endParaRPr lang="sv-SE" b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Avd ärendeberedning och kansli /enhet säkerhet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FEA8E-4BE1-4666-8772-40D15DB79463}" type="slidenum">
              <a:rPr lang="sv-SE"/>
              <a:pPr/>
              <a:t>‹#›</a:t>
            </a:fld>
            <a:r>
              <a:rPr lang="sv-SE"/>
              <a:t> </a:t>
            </a:r>
            <a:endParaRPr lang="en-US">
              <a:cs typeface="Arial" panose="020B0604020202020204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06400"/>
            <a:ext cx="8305800" cy="58261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863" y="1131888"/>
            <a:ext cx="3322637" cy="4525962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13588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|</a:t>
            </a:r>
            <a:r>
              <a:rPr lang="sv-SE" b="0"/>
              <a:t> </a:t>
            </a:r>
            <a:fld id="{3A1E5013-5A5A-4695-8468-595A490FFACB}" type="datetime1">
              <a:rPr lang="sv-SE" b="0" smtClean="0"/>
              <a:t>2016-05-19</a:t>
            </a:fld>
            <a:endParaRPr lang="sv-SE" b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Avd ärendeberedning och kansli /enhet säkerhet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7F4C95-AB21-461C-B50F-2C8E2482E886}" type="slidenum">
              <a:rPr lang="sv-SE"/>
              <a:pPr/>
              <a:t>‹#›</a:t>
            </a:fld>
            <a:r>
              <a:rPr lang="sv-SE"/>
              <a:t> </a:t>
            </a:r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939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8650" y="1342346"/>
            <a:ext cx="7886700" cy="2852737"/>
          </a:xfrm>
        </p:spPr>
        <p:txBody>
          <a:bodyPr anchor="b"/>
          <a:lstStyle>
            <a:lvl1pPr algn="l">
              <a:defRPr sz="5400" baseline="0"/>
            </a:lvl1pPr>
          </a:lstStyle>
          <a:p>
            <a:r>
              <a:rPr lang="sv-SE" dirty="0" smtClean="0"/>
              <a:t>Skriv avsnittsrubrik här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8650" y="4222071"/>
            <a:ext cx="7886700" cy="1500187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|</a:t>
            </a:r>
            <a:r>
              <a:rPr lang="sv-SE" b="0"/>
              <a:t> </a:t>
            </a:r>
            <a:fld id="{47A14F01-C271-47C9-A997-C9F39F826511}" type="datetime1">
              <a:rPr lang="sv-SE" b="0" smtClean="0"/>
              <a:t>2016-05-19</a:t>
            </a:fld>
            <a:endParaRPr lang="sv-SE" b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sv-SE" smtClean="0"/>
              <a:t>Avd ärendeberedning och kansli /enhet säkerhet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37274-9CE8-4320-9FB9-85E3B58EC048}" type="slidenum">
              <a:rPr lang="sv-SE"/>
              <a:pPr/>
              <a:t>‹#›</a:t>
            </a:fld>
            <a:r>
              <a:rPr lang="sv-SE"/>
              <a:t> </a:t>
            </a:r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394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|</a:t>
            </a:r>
            <a:r>
              <a:rPr lang="sv-SE" b="0"/>
              <a:t> </a:t>
            </a:r>
            <a:fld id="{233A2224-E927-443F-8ECB-5A3D4BA0DF03}" type="datetime1">
              <a:rPr lang="sv-SE" b="0" smtClean="0"/>
              <a:t>2016-05-19</a:t>
            </a:fld>
            <a:endParaRPr lang="sv-SE" b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Avd ärendeberedning och kansli /enhet säkerhet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EC72D-DE90-44EA-A63A-A5B91EE644AD}" type="slidenum">
              <a:rPr lang="sv-SE"/>
              <a:pPr/>
              <a:t>‹#›</a:t>
            </a:fld>
            <a:r>
              <a:rPr lang="sv-SE"/>
              <a:t> </a:t>
            </a:r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559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|</a:t>
            </a:r>
            <a:r>
              <a:rPr lang="sv-SE" b="0"/>
              <a:t> </a:t>
            </a:r>
            <a:fld id="{4678F8DF-F063-445B-8012-36BFEC1FCB06}" type="datetime1">
              <a:rPr lang="sv-SE" b="0" smtClean="0"/>
              <a:t>2016-05-19</a:t>
            </a:fld>
            <a:endParaRPr lang="sv-SE" b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Avd ärendeberedning och kansli /enhet säkerhet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FEA8E-4BE1-4666-8772-40D15DB79463}" type="slidenum">
              <a:rPr lang="sv-SE"/>
              <a:pPr/>
              <a:t>‹#›</a:t>
            </a:fld>
            <a:r>
              <a:rPr lang="sv-SE"/>
              <a:t> </a:t>
            </a:r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837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. punktlista, 3 st bildrutor ov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998800" cy="2415600"/>
          </a:xfrm>
        </p:spPr>
        <p:txBody>
          <a:bodyPr anchor="ctr"/>
          <a:lstStyle>
            <a:lvl1pPr marL="0" marR="0" indent="0" algn="ctr" defTabSz="914400" rtl="0" eaLnBrk="1" fontAlgn="base" latinLnBrk="0" hangingPunct="1">
              <a:lnSpc>
                <a:spcPct val="104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sv-SE" dirty="0" smtClean="0"/>
              <a:t>Klicka på ikonen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för att lägga till en bild</a:t>
            </a:r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 hasCustomPrompt="1"/>
          </p:nvPr>
        </p:nvSpPr>
        <p:spPr>
          <a:xfrm>
            <a:off x="3072600" y="0"/>
            <a:ext cx="2998800" cy="2415600"/>
          </a:xfrm>
        </p:spPr>
        <p:txBody>
          <a:bodyPr anchor="ctr"/>
          <a:lstStyle>
            <a:lvl1pPr marL="0" marR="0" indent="0" algn="ctr" defTabSz="914400" rtl="0" eaLnBrk="1" fontAlgn="base" latinLnBrk="0" hangingPunct="1">
              <a:lnSpc>
                <a:spcPct val="104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sv-SE" dirty="0" smtClean="0"/>
              <a:t>Klicka på ikonen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för att lägga till en bild</a:t>
            </a:r>
          </a:p>
        </p:txBody>
      </p:sp>
      <p:sp>
        <p:nvSpPr>
          <p:cNvPr id="14" name="Platshållare för bild 12"/>
          <p:cNvSpPr>
            <a:spLocks noGrp="1"/>
          </p:cNvSpPr>
          <p:nvPr>
            <p:ph type="pic" sz="quarter" idx="15" hasCustomPrompt="1"/>
          </p:nvPr>
        </p:nvSpPr>
        <p:spPr>
          <a:xfrm>
            <a:off x="6145200" y="0"/>
            <a:ext cx="2998800" cy="2415600"/>
          </a:xfrm>
        </p:spPr>
        <p:txBody>
          <a:bodyPr anchor="ctr"/>
          <a:lstStyle>
            <a:lvl1pPr marL="0" marR="0" indent="0" algn="ctr" defTabSz="914400" rtl="0" eaLnBrk="1" fontAlgn="base" latinLnBrk="0" hangingPunct="1">
              <a:lnSpc>
                <a:spcPct val="104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sv-SE" dirty="0" smtClean="0"/>
              <a:t>Klicka på ikonen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för att lägga till en bild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|</a:t>
            </a:r>
            <a:r>
              <a:rPr lang="sv-SE" b="0"/>
              <a:t> </a:t>
            </a:r>
            <a:fld id="{F51FC739-F707-4C79-A5A0-624C6B57283B}" type="datetime1">
              <a:rPr lang="sv-SE" b="0" smtClean="0"/>
              <a:t>2016-05-19</a:t>
            </a:fld>
            <a:endParaRPr lang="sv-SE" b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Avd ärendeberedning och kansli /enhet säkerhet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FEA8E-4BE1-4666-8772-40D15DB79463}" type="slidenum">
              <a:rPr lang="sv-SE"/>
              <a:pPr/>
              <a:t>‹#›</a:t>
            </a:fld>
            <a:r>
              <a:rPr lang="sv-SE"/>
              <a:t> </a:t>
            </a:r>
            <a:endParaRPr lang="en-US"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2628900"/>
            <a:ext cx="8305800" cy="58261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863" y="3405188"/>
            <a:ext cx="8305800" cy="239712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24664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. punktlista, 2 st bildrutor ov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4536000" cy="2415600"/>
          </a:xfrm>
        </p:spPr>
        <p:txBody>
          <a:bodyPr anchor="ctr"/>
          <a:lstStyle>
            <a:lvl1pPr marL="0" indent="0" algn="ctr">
              <a:buNone/>
              <a:defRPr sz="1600" baseline="0"/>
            </a:lvl1pPr>
          </a:lstStyle>
          <a:p>
            <a:r>
              <a:rPr lang="sv-SE" dirty="0" smtClean="0"/>
              <a:t>Klicka på ikonen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för att lägga till en bild</a:t>
            </a:r>
            <a:endParaRPr lang="sv-SE" dirty="0"/>
          </a:p>
        </p:txBody>
      </p:sp>
      <p:sp>
        <p:nvSpPr>
          <p:cNvPr id="14" name="Platshållare för bild 12"/>
          <p:cNvSpPr>
            <a:spLocks noGrp="1"/>
          </p:cNvSpPr>
          <p:nvPr>
            <p:ph type="pic" sz="quarter" idx="15" hasCustomPrompt="1"/>
          </p:nvPr>
        </p:nvSpPr>
        <p:spPr>
          <a:xfrm>
            <a:off x="4608000" y="0"/>
            <a:ext cx="4536000" cy="2415600"/>
          </a:xfrm>
        </p:spPr>
        <p:txBody>
          <a:bodyPr anchor="ctr"/>
          <a:lstStyle>
            <a:lvl1pPr marL="0" marR="0" indent="0" algn="ctr" defTabSz="914400" rtl="0" eaLnBrk="1" fontAlgn="base" latinLnBrk="0" hangingPunct="1">
              <a:lnSpc>
                <a:spcPct val="104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/>
            </a:lvl1pPr>
          </a:lstStyle>
          <a:p>
            <a:r>
              <a:rPr lang="sv-SE" dirty="0" smtClean="0"/>
              <a:t>Klicka på ikonen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för att lägga till en bild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|</a:t>
            </a:r>
            <a:r>
              <a:rPr lang="sv-SE" b="0"/>
              <a:t> </a:t>
            </a:r>
            <a:fld id="{DDB12627-5C67-4939-AEF5-39E4D809C72B}" type="datetime1">
              <a:rPr lang="sv-SE" b="0" smtClean="0"/>
              <a:t>2016-05-19</a:t>
            </a:fld>
            <a:endParaRPr lang="sv-SE" b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Avd ärendeberedning och kansli /enhet säkerhet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FEA8E-4BE1-4666-8772-40D15DB79463}" type="slidenum">
              <a:rPr lang="sv-SE"/>
              <a:pPr/>
              <a:t>‹#›</a:t>
            </a:fld>
            <a:r>
              <a:rPr lang="sv-SE"/>
              <a:t> </a:t>
            </a:r>
            <a:endParaRPr lang="en-US"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2628900"/>
            <a:ext cx="8305800" cy="58261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863" y="3405188"/>
            <a:ext cx="8305800" cy="239712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527039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. punktlista, bildruta ov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2415600"/>
          </a:xfrm>
        </p:spPr>
        <p:txBody>
          <a:bodyPr anchor="ctr"/>
          <a:lstStyle>
            <a:lvl1pPr marL="0" indent="0" algn="ctr">
              <a:buNone/>
              <a:defRPr sz="1600" baseline="0"/>
            </a:lvl1pPr>
          </a:lstStyle>
          <a:p>
            <a:r>
              <a:rPr lang="sv-SE" dirty="0" smtClean="0"/>
              <a:t>Klicka på ikonen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för att lägga till en 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|</a:t>
            </a:r>
            <a:r>
              <a:rPr lang="sv-SE" b="0"/>
              <a:t> </a:t>
            </a:r>
            <a:fld id="{FE7A6093-C68B-4FA8-A999-343F8E3C2377}" type="datetime1">
              <a:rPr lang="sv-SE" b="0" smtClean="0"/>
              <a:t>2016-05-19</a:t>
            </a:fld>
            <a:endParaRPr lang="sv-SE" b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Avd ärendeberedning och kansli /enhet säkerhet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FEA8E-4BE1-4666-8772-40D15DB79463}" type="slidenum">
              <a:rPr lang="sv-SE"/>
              <a:pPr/>
              <a:t>‹#›</a:t>
            </a:fld>
            <a:r>
              <a:rPr lang="sv-SE"/>
              <a:t> </a:t>
            </a:r>
            <a:endParaRPr lang="en-US">
              <a:cs typeface="Arial" panose="020B0604020202020204" pitchFamily="34" charset="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2628900"/>
            <a:ext cx="8305800" cy="58261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863" y="3389313"/>
            <a:ext cx="8305800" cy="2439987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099069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. punktlista, bildruta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998800" cy="5958000"/>
          </a:xfrm>
        </p:spPr>
        <p:txBody>
          <a:bodyPr anchor="ctr"/>
          <a:lstStyle>
            <a:lvl1pPr marL="0" indent="0" algn="ctr">
              <a:buNone/>
              <a:defRPr sz="1600" baseline="0"/>
            </a:lvl1pPr>
          </a:lstStyle>
          <a:p>
            <a:r>
              <a:rPr lang="sv-SE" dirty="0" smtClean="0"/>
              <a:t>Klicka på ikonen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för att lägga till en 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|</a:t>
            </a:r>
            <a:r>
              <a:rPr lang="sv-SE" b="0"/>
              <a:t> </a:t>
            </a:r>
            <a:fld id="{E4CE7422-884E-48D5-A9A0-1740366973C0}" type="datetime1">
              <a:rPr lang="sv-SE" b="0" smtClean="0"/>
              <a:t>2016-05-19</a:t>
            </a:fld>
            <a:endParaRPr lang="sv-SE" b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Avd ärendeberedning och kansli /enhet säkerhet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FEA8E-4BE1-4666-8772-40D15DB79463}" type="slidenum">
              <a:rPr lang="sv-SE"/>
              <a:pPr/>
              <a:t>‹#›</a:t>
            </a:fld>
            <a:r>
              <a:rPr lang="sv-SE"/>
              <a:t> </a:t>
            </a:r>
            <a:endParaRPr lang="en-US">
              <a:cs typeface="Arial" panose="020B0604020202020204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241675" y="406400"/>
            <a:ext cx="5568950" cy="58261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63900" y="1130400"/>
            <a:ext cx="5545138" cy="4525963"/>
          </a:xfrm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29333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5" descr="4738_VGR_ppt_board_undersidor_yellow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49" t="26141" r="105" b="66232"/>
          <a:stretch>
            <a:fillRect/>
          </a:stretch>
        </p:blipFill>
        <p:spPr bwMode="auto">
          <a:xfrm>
            <a:off x="0" y="6042025"/>
            <a:ext cx="9140825" cy="81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9100" y="406400"/>
            <a:ext cx="8305800" cy="58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3863" y="1131888"/>
            <a:ext cx="83058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93700" y="6535738"/>
            <a:ext cx="1343025" cy="14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700" b="1">
                <a:solidFill>
                  <a:schemeClr val="bg1"/>
                </a:solidFill>
              </a:defRPr>
            </a:lvl1pPr>
          </a:lstStyle>
          <a:p>
            <a:r>
              <a:rPr lang="en-US"/>
              <a:t>|</a:t>
            </a:r>
            <a:r>
              <a:rPr lang="sv-SE" b="0"/>
              <a:t> </a:t>
            </a:r>
            <a:fld id="{38DD6267-DDCA-4385-A0F6-78E171441179}" type="datetime1">
              <a:rPr lang="sv-SE" b="0" smtClean="0"/>
              <a:t>2016-05-19</a:t>
            </a:fld>
            <a:endParaRPr lang="sv-SE" b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625" y="6346825"/>
            <a:ext cx="5035550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 b="1" cap="all" baseline="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Avd ärendeberedning och kansli /enhet säkerhet</a:t>
            </a:r>
            <a:endParaRPr lang="sv-S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4625" y="6535738"/>
            <a:ext cx="217488" cy="15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700">
                <a:solidFill>
                  <a:schemeClr val="bg1"/>
                </a:solidFill>
              </a:defRPr>
            </a:lvl1pPr>
          </a:lstStyle>
          <a:p>
            <a:fld id="{E14DB379-DBF1-4F58-A020-65DBAFACF965}" type="slidenum">
              <a:rPr lang="sv-SE"/>
              <a:pPr/>
              <a:t>‹#›</a:t>
            </a:fld>
            <a:r>
              <a:rPr lang="sv-SE"/>
              <a:t> </a:t>
            </a:r>
            <a:endParaRPr lang="en-US"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  <p:sldLayoutId id="2147483660" r:id="rId6"/>
    <p:sldLayoutId id="2147483661" r:id="rId7"/>
    <p:sldLayoutId id="2147483666" r:id="rId8"/>
    <p:sldLayoutId id="2147483665" r:id="rId9"/>
    <p:sldLayoutId id="2147483664" r:id="rId10"/>
    <p:sldLayoutId id="2147483662" r:id="rId11"/>
    <p:sldLayoutId id="2147483663" r:id="rId12"/>
    <p:sldLayoutId id="2147483667" r:id="rId13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80975" indent="-180975" algn="l" rtl="0" eaLnBrk="1" fontAlgn="base" hangingPunct="1">
        <a:lnSpc>
          <a:spcPct val="104000"/>
        </a:lnSpc>
        <a:spcBef>
          <a:spcPct val="4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63" indent="-177800" algn="l" rtl="0" eaLnBrk="1" fontAlgn="base" hangingPunct="1">
        <a:lnSpc>
          <a:spcPct val="111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5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43038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51025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815921" y="2727960"/>
            <a:ext cx="6635929" cy="3286474"/>
          </a:xfrm>
        </p:spPr>
        <p:txBody>
          <a:bodyPr/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Säker e-post med SITHS-kortet,</a:t>
            </a:r>
            <a:br>
              <a:rPr lang="sv-SE" dirty="0" smtClean="0"/>
            </a:br>
            <a:r>
              <a:rPr lang="sv-SE" dirty="0" smtClean="0"/>
              <a:t>- förutsatt att…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sz="2400" dirty="0" smtClean="0"/>
              <a:t>Västkom 16 05 29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endParaRPr lang="sv-S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filmtajm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Avd ärendeberedning och kansli /enhet säkerhet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060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Tillgängligheten – kan bli ett problem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Därför betoning på att krypterad e-post enbart är en säker kommunikationsöverföring och inte lagring</a:t>
            </a:r>
          </a:p>
          <a:p>
            <a:pPr marL="0" indent="0">
              <a:buNone/>
            </a:pPr>
            <a:r>
              <a:rPr lang="sv-SE" dirty="0" smtClean="0"/>
              <a:t>Kryptering med SITHS kort förutsätter att användaren är medveten om beroendet till det personliga och unika certifikatet och risken för att bli utelåst</a:t>
            </a:r>
          </a:p>
          <a:p>
            <a:pPr marL="0" indent="0">
              <a:buNone/>
            </a:pPr>
            <a:r>
              <a:rPr lang="sv-SE" dirty="0" smtClean="0"/>
              <a:t>Som organisation låser vi ute oss själva – åtkomsten är helt beroende till enskild användare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Avd ärendeberedning och kansli /enhet säkerhet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836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Nästa steg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r>
              <a:rPr lang="sv-SE" dirty="0" smtClean="0"/>
              <a:t>Få till full funktionalitet även för funktionsbrevlådor</a:t>
            </a:r>
          </a:p>
          <a:p>
            <a:endParaRPr lang="sv-SE" dirty="0"/>
          </a:p>
          <a:p>
            <a:r>
              <a:rPr lang="sv-SE" dirty="0"/>
              <a:t>Federationer med betrodda </a:t>
            </a:r>
            <a:r>
              <a:rPr lang="sv-SE" dirty="0" err="1"/>
              <a:t>certifikatsutfärdare</a:t>
            </a:r>
            <a:endParaRPr lang="sv-SE" dirty="0"/>
          </a:p>
          <a:p>
            <a:r>
              <a:rPr lang="sv-SE" dirty="0" err="1"/>
              <a:t>MyndighetsCA</a:t>
            </a:r>
            <a:endParaRPr lang="sv-SE" dirty="0"/>
          </a:p>
          <a:p>
            <a:endParaRPr lang="sv-SE" dirty="0" smtClean="0"/>
          </a:p>
          <a:p>
            <a:r>
              <a:rPr lang="sv-SE" dirty="0" smtClean="0"/>
              <a:t>Gemensamma rutiner för kommunikation?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Avd ärendeberedning och kansli /enhet säkerhet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29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En del myndigheter har aviserat att de kommer att ta bort faxmöjlighet – hur gör vi då?</a:t>
            </a:r>
          </a:p>
          <a:p>
            <a:endParaRPr lang="sv-SE" dirty="0" smtClean="0"/>
          </a:p>
          <a:p>
            <a:r>
              <a:rPr lang="sv-SE" dirty="0" smtClean="0"/>
              <a:t>Många olika lösningar – vilken ska vi lita på? Hur många olika lösningar accepterar verksamheten?</a:t>
            </a:r>
          </a:p>
          <a:p>
            <a:endParaRPr lang="sv-SE" dirty="0"/>
          </a:p>
          <a:p>
            <a:r>
              <a:rPr lang="sv-SE" dirty="0"/>
              <a:t>Kommunikation bygger på båda parters </a:t>
            </a:r>
            <a:r>
              <a:rPr lang="sv-SE" dirty="0" smtClean="0"/>
              <a:t>överenskommelse</a:t>
            </a:r>
          </a:p>
          <a:p>
            <a:endParaRPr lang="sv-SE" dirty="0"/>
          </a:p>
          <a:p>
            <a:r>
              <a:rPr lang="sv-SE" dirty="0" smtClean="0"/>
              <a:t>Allt blir så mycket enklare om vi använder gemensam infrastruktur och använder samma lösning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Avd ärendeberedning och kansli /enhet säkerhet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449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Säker meddelandehantering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Verksamhetens behov är säker meddelandeöverföring och det behöver vi lösa på flera olika sätt</a:t>
            </a:r>
          </a:p>
          <a:p>
            <a:r>
              <a:rPr lang="sv-SE" dirty="0" smtClean="0"/>
              <a:t>Systemintegrationer</a:t>
            </a:r>
          </a:p>
          <a:p>
            <a:r>
              <a:rPr lang="sv-SE" dirty="0" smtClean="0"/>
              <a:t>Meddelandeöverföring utvecklas i tjänsten</a:t>
            </a:r>
          </a:p>
          <a:p>
            <a:r>
              <a:rPr lang="sv-SE" dirty="0" smtClean="0"/>
              <a:t>Informationsdelning – säkra virtuella rum</a:t>
            </a:r>
          </a:p>
          <a:p>
            <a:r>
              <a:rPr lang="sv-SE" dirty="0" smtClean="0"/>
              <a:t>Säkra formulär</a:t>
            </a:r>
          </a:p>
          <a:p>
            <a:r>
              <a:rPr lang="sv-SE" dirty="0"/>
              <a:t>Notifieringar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 smtClean="0"/>
              <a:t>E-post är bra till det där som blir över, tillfälliga behov/sällan behov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Avd ärendeberedning och kansli /enhet säkerhet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909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ruta 2"/>
          <p:cNvSpPr txBox="1">
            <a:spLocks noChangeArrowheads="1"/>
          </p:cNvSpPr>
          <p:nvPr/>
        </p:nvSpPr>
        <p:spPr bwMode="auto">
          <a:xfrm>
            <a:off x="1476375" y="1989138"/>
            <a:ext cx="575945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dirty="0"/>
              <a:t>Tack för ordet!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dirty="0"/>
              <a:t>monika.goransson@vgregion.se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dirty="0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Avd ärendeberedning och kansli /enhet säkerhet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712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Avd ärendeberedning och kansli /enhet säkerhet</a:t>
            </a:r>
            <a:endParaRPr lang="sv-SE"/>
          </a:p>
        </p:txBody>
      </p:sp>
      <p:sp>
        <p:nvSpPr>
          <p:cNvPr id="3" name="Rektangel 2"/>
          <p:cNvSpPr/>
          <p:nvPr/>
        </p:nvSpPr>
        <p:spPr>
          <a:xfrm>
            <a:off x="868680" y="682377"/>
            <a:ext cx="76504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sv-SE" sz="3400" dirty="0" smtClean="0"/>
              <a:t>-… att </a:t>
            </a:r>
            <a:r>
              <a:rPr lang="sv-SE" sz="3400" dirty="0"/>
              <a:t>användaren hanterar </a:t>
            </a:r>
            <a:r>
              <a:rPr lang="sv-SE" sz="3400" dirty="0" smtClean="0"/>
              <a:t>teknik och kort på </a:t>
            </a:r>
            <a:r>
              <a:rPr lang="sv-SE" sz="3400" dirty="0"/>
              <a:t>rätt sätt</a:t>
            </a:r>
            <a:r>
              <a:rPr lang="sv-SE" sz="3400" dirty="0" smtClean="0"/>
              <a:t>!</a:t>
            </a:r>
          </a:p>
          <a:p>
            <a:pPr algn="l"/>
            <a:endParaRPr lang="sv-SE" sz="3400" dirty="0"/>
          </a:p>
          <a:p>
            <a:pPr algn="l"/>
            <a:r>
              <a:rPr lang="sv-SE" sz="3400" dirty="0" smtClean="0"/>
              <a:t>Kryptering av mejl med SITHS-kort ger en hög skyddsnivå av konfidentialitet, riktighet och spårbarhet</a:t>
            </a:r>
          </a:p>
          <a:p>
            <a:pPr algn="l"/>
            <a:endParaRPr lang="sv-SE" sz="3400" dirty="0" smtClean="0"/>
          </a:p>
          <a:p>
            <a:pPr algn="l"/>
            <a:r>
              <a:rPr lang="sv-SE" sz="3400" dirty="0" smtClean="0"/>
              <a:t>men det där med tillgänglighet kan bli en hake!</a:t>
            </a:r>
            <a:endParaRPr lang="sv-SE" sz="3400" dirty="0"/>
          </a:p>
        </p:txBody>
      </p:sp>
    </p:spTree>
    <p:extLst>
      <p:ext uri="{BB962C8B-B14F-4D97-AF65-F5344CB8AC3E}">
        <p14:creationId xmlns:p14="http://schemas.microsoft.com/office/powerpoint/2010/main" val="389387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Tillbakablick…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I e-postens barndom så fick vi tidigt inpräntat att skicka mejl hade inte högre säkerhet än att skicka ett vykort</a:t>
            </a:r>
          </a:p>
          <a:p>
            <a:pPr marL="0" indent="0">
              <a:buNone/>
            </a:pPr>
            <a:r>
              <a:rPr lang="sv-SE" dirty="0" smtClean="0"/>
              <a:t>Därför sattes tidigt regeln – ingen sekretessbelagd information via e-post</a:t>
            </a:r>
          </a:p>
          <a:p>
            <a:pPr marL="0" indent="0">
              <a:buNone/>
            </a:pPr>
            <a:r>
              <a:rPr lang="sv-SE" dirty="0" smtClean="0"/>
              <a:t>Med tiden kom olika former av krypteringsmöjligheter men vi säkerhetsmänniskor var ganska hårdnackade – nej, ingen sekretessbelagd information i e-posten, argumenten växlade</a:t>
            </a:r>
          </a:p>
          <a:p>
            <a:pPr>
              <a:buFontTx/>
              <a:buChar char="-"/>
            </a:pPr>
            <a:r>
              <a:rPr lang="sv-SE" dirty="0" smtClean="0"/>
              <a:t>hur vet du vem mottagaren på andra sidan är?</a:t>
            </a:r>
          </a:p>
          <a:p>
            <a:pPr marL="0" indent="0">
              <a:buNone/>
            </a:pPr>
            <a:r>
              <a:rPr lang="sv-SE" dirty="0" smtClean="0"/>
              <a:t>- kritisk information kan bli liggande i den enskilde medarbetarens inkorg, </a:t>
            </a:r>
            <a:r>
              <a:rPr lang="sv-SE" dirty="0" err="1" smtClean="0"/>
              <a:t>etc</a:t>
            </a:r>
            <a:r>
              <a:rPr lang="sv-SE" dirty="0" smtClean="0"/>
              <a:t> </a:t>
            </a:r>
            <a:r>
              <a:rPr lang="sv-SE" dirty="0" err="1" smtClean="0"/>
              <a:t>etc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Avd ärendeberedning och kansli /enhet säkerhet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760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Men nu så …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En rad tjänster har etablerats som sörjer för att information och kommunikation hanteras inom specifika system,</a:t>
            </a:r>
          </a:p>
          <a:p>
            <a:pPr marL="0" indent="0">
              <a:buNone/>
            </a:pPr>
            <a:r>
              <a:rPr lang="sv-SE" dirty="0" smtClean="0"/>
              <a:t>till exempel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SVPL-KLARA för vårdsamverkan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Mina vårdkontakter för det kommunikationsflödet med patienten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NPÖ är implementerat (?)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Intygstjänsten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Avd ärendeberedning och kansli /enhet säkerhet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82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4335" y="311528"/>
            <a:ext cx="8305800" cy="3889290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Och kravet på korta ledtider är åtskruvat, när fick du senast ett pappersbrev på jobbet?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Avd ärendeberedning och kansli /enhet säkerhet</a:t>
            </a:r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715" y="2256173"/>
            <a:ext cx="7665420" cy="3661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69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Alla pusselbitar på plats, (nästan)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De stora informationsflödena tas om hand i specifika tjänster.</a:t>
            </a:r>
          </a:p>
          <a:p>
            <a:pPr marL="0" indent="0">
              <a:buNone/>
            </a:pPr>
            <a:r>
              <a:rPr lang="sv-SE" dirty="0" smtClean="0"/>
              <a:t>Outlook lätt att integrera med SITHS som ger,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skyddad överföring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/>
              <a:t>s</a:t>
            </a:r>
            <a:r>
              <a:rPr lang="sv-SE" dirty="0" smtClean="0"/>
              <a:t>tark autentisering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signering</a:t>
            </a:r>
          </a:p>
          <a:p>
            <a:pPr>
              <a:buFont typeface="Wingdings" panose="05000000000000000000" pitchFamily="2" charset="2"/>
              <a:buChar char="ü"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Avd ärendeberedning och kansli /enhet säkerhet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184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Att lita på användaren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Vi kommer aldrig att komma till den riskfria tekniken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Det </a:t>
            </a:r>
            <a:r>
              <a:rPr lang="sv-SE" dirty="0"/>
              <a:t>som saknades var steget att ta fram ett regelverk som innebär att vi litar på användarens förmåga att hantera de kvarvarande bristerna</a:t>
            </a:r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Avd ärendeberedning och kansli /enhet säkerhet</a:t>
            </a:r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7901" y="2939229"/>
            <a:ext cx="3369593" cy="305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18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Förändring av inkörd regel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Vi ville </a:t>
            </a:r>
            <a:r>
              <a:rPr lang="sv-SE" dirty="0"/>
              <a:t>inte få en glidning på budskapet </a:t>
            </a:r>
            <a:r>
              <a:rPr lang="sv-SE" dirty="0" smtClean="0"/>
              <a:t> så att det skulle spridas - </a:t>
            </a:r>
            <a:r>
              <a:rPr lang="sv-SE" b="1" dirty="0" smtClean="0"/>
              <a:t>Nu </a:t>
            </a:r>
            <a:r>
              <a:rPr lang="sv-SE" b="1" dirty="0"/>
              <a:t>är det OK att mejla sekretessbelagd </a:t>
            </a:r>
            <a:r>
              <a:rPr lang="sv-SE" b="1" dirty="0" smtClean="0"/>
              <a:t>information</a:t>
            </a:r>
            <a:endParaRPr lang="sv-SE" b="1" dirty="0"/>
          </a:p>
          <a:p>
            <a:pPr marL="0" indent="0">
              <a:buNone/>
            </a:pPr>
            <a:r>
              <a:rPr lang="sv-SE" dirty="0" smtClean="0"/>
              <a:t>och </a:t>
            </a:r>
            <a:r>
              <a:rPr lang="sv-SE" dirty="0"/>
              <a:t>man missade </a:t>
            </a:r>
            <a:endParaRPr lang="sv-SE" dirty="0" smtClean="0"/>
          </a:p>
          <a:p>
            <a:pPr marL="0" indent="0">
              <a:buNone/>
            </a:pPr>
            <a:r>
              <a:rPr lang="sv-SE" b="1" dirty="0" smtClean="0"/>
              <a:t>under </a:t>
            </a:r>
            <a:r>
              <a:rPr lang="sv-SE" b="1" dirty="0"/>
              <a:t>förutsättning att den krypteras och att den lagras utanför mejlsystemet</a:t>
            </a:r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Avd ärendeberedning och kansli /enhet säkerhet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949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Informationspaket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Informationsbrev</a:t>
            </a:r>
            <a:endParaRPr lang="sv-SE" dirty="0"/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Rutin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Lathundar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Kort film för att förstärka rutinen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v-SE" dirty="0" smtClean="0"/>
              <a:t>Ut via linjen med spridning till alla medarbetare 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Avd ärendeberedning och kansli /enhet säkerhet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26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formgivning">
  <a:themeElements>
    <a:clrScheme name="VG-regionen gul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5BA1F"/>
      </a:accent1>
      <a:accent2>
        <a:srgbClr val="58723A"/>
      </a:accent2>
      <a:accent3>
        <a:srgbClr val="2B5484"/>
      </a:accent3>
      <a:accent4>
        <a:srgbClr val="B10131"/>
      </a:accent4>
      <a:accent5>
        <a:srgbClr val="C1B176"/>
      </a:accent5>
      <a:accent6>
        <a:srgbClr val="85B0D0"/>
      </a:accent6>
      <a:hlink>
        <a:srgbClr val="203E63"/>
      </a:hlink>
      <a:folHlink>
        <a:srgbClr val="900074"/>
      </a:folHlink>
    </a:clrScheme>
    <a:fontScheme name="VG-region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ln>
          <a:solidFill>
            <a:schemeClr val="accent1"/>
          </a:solidFill>
        </a:ln>
        <a:ex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ln>
          <a:headEnd type="none" w="med" len="med"/>
          <a:tailEnd type="none" w="med" len="med"/>
        </a:ln>
        <a:ex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dirty="0" err="1" smtClean="0"/>
        </a:defPPr>
      </a:lstStyle>
    </a:tx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B5483"/>
        </a:accent1>
        <a:accent2>
          <a:srgbClr val="57723A"/>
        </a:accent2>
        <a:accent3>
          <a:srgbClr val="FFFFFF"/>
        </a:accent3>
        <a:accent4>
          <a:srgbClr val="000000"/>
        </a:accent4>
        <a:accent5>
          <a:srgbClr val="ACB3C1"/>
        </a:accent5>
        <a:accent6>
          <a:srgbClr val="4E6734"/>
        </a:accent6>
        <a:hlink>
          <a:srgbClr val="7E0031"/>
        </a:hlink>
        <a:folHlink>
          <a:srgbClr val="E2BA1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VG_pp-mall_2013_yellow_140523_med_foton.potx [Skrivskyddad]" id="{41478640-B55C-4309-858D-F2F87947015B}" vid="{98CB15B2-73AD-4E14-B4D8-887B2F332AC4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VG_pp-mall_2013_yellow_140523_med_foton</Template>
  <TotalTime>3641</TotalTime>
  <Words>686</Words>
  <Application>Microsoft Office PowerPoint</Application>
  <PresentationFormat>Bildspel på skärmen (4:3)</PresentationFormat>
  <Paragraphs>103</Paragraphs>
  <Slides>15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9" baseType="lpstr">
      <vt:lpstr>Arial</vt:lpstr>
      <vt:lpstr>Wingdings</vt:lpstr>
      <vt:lpstr>ヒラギノ角ゴ Pro W3</vt:lpstr>
      <vt:lpstr>Standardformgivning</vt:lpstr>
      <vt:lpstr>  Säker e-post med SITHS-kortet, - förutsatt att…   Västkom 16 05 29   </vt:lpstr>
      <vt:lpstr>PowerPoint-presentation</vt:lpstr>
      <vt:lpstr>Tillbakablick…</vt:lpstr>
      <vt:lpstr>Men nu så …</vt:lpstr>
      <vt:lpstr>PowerPoint-presentation</vt:lpstr>
      <vt:lpstr>Alla pusselbitar på plats, (nästan)</vt:lpstr>
      <vt:lpstr>Att lita på användaren</vt:lpstr>
      <vt:lpstr>Förändring av inkörd regel </vt:lpstr>
      <vt:lpstr>Informationspaket </vt:lpstr>
      <vt:lpstr>filmtajm</vt:lpstr>
      <vt:lpstr>Tillgängligheten – kan bli ett problem</vt:lpstr>
      <vt:lpstr>Nästa steg</vt:lpstr>
      <vt:lpstr>PowerPoint-presentation</vt:lpstr>
      <vt:lpstr>Säker meddelandehantering</vt:lpstr>
      <vt:lpstr>PowerPoint-presentation</vt:lpstr>
    </vt:vector>
  </TitlesOfParts>
  <Company>Västra Götalandsregionen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Lars Thor</dc:creator>
  <cp:lastModifiedBy>Monika Göransson</cp:lastModifiedBy>
  <cp:revision>51</cp:revision>
  <dcterms:created xsi:type="dcterms:W3CDTF">2014-07-03T11:09:29Z</dcterms:created>
  <dcterms:modified xsi:type="dcterms:W3CDTF">2016-05-20T14:29:27Z</dcterms:modified>
</cp:coreProperties>
</file>