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5" r:id="rId5"/>
    <p:sldId id="269" r:id="rId6"/>
    <p:sldId id="266" r:id="rId7"/>
    <p:sldId id="267" r:id="rId8"/>
    <p:sldId id="270" r:id="rId9"/>
    <p:sldId id="26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93058-BCB3-4497-9BAB-466BA6C96A3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1808E152-DBB4-4D2D-984C-41B67439E58C}">
      <dgm:prSet phldrT="[Text]"/>
      <dgm:spPr/>
      <dgm:t>
        <a:bodyPr/>
        <a:lstStyle/>
        <a:p>
          <a:r>
            <a:rPr lang="sv-SE" dirty="0"/>
            <a:t>Samverkan för länet</a:t>
          </a:r>
        </a:p>
      </dgm:t>
    </dgm:pt>
    <dgm:pt modelId="{43A6E655-6983-4507-B7E0-52B3F3D230FC}" type="parTrans" cxnId="{778CEE90-346A-49EA-8513-F8208E1111E3}">
      <dgm:prSet/>
      <dgm:spPr/>
      <dgm:t>
        <a:bodyPr/>
        <a:lstStyle/>
        <a:p>
          <a:endParaRPr lang="sv-SE"/>
        </a:p>
      </dgm:t>
    </dgm:pt>
    <dgm:pt modelId="{1243A77B-B2E0-4CD6-9D4A-B528CA336CEE}" type="sibTrans" cxnId="{778CEE90-346A-49EA-8513-F8208E1111E3}">
      <dgm:prSet/>
      <dgm:spPr/>
      <dgm:t>
        <a:bodyPr/>
        <a:lstStyle/>
        <a:p>
          <a:endParaRPr lang="sv-SE"/>
        </a:p>
      </dgm:t>
    </dgm:pt>
    <dgm:pt modelId="{1D911122-F18D-421D-A24F-754B2EB3F0BF}">
      <dgm:prSet phldrT="[Text]"/>
      <dgm:spPr/>
      <dgm:t>
        <a:bodyPr/>
        <a:lstStyle/>
        <a:p>
          <a:r>
            <a:rPr lang="sv-SE" dirty="0"/>
            <a:t>1 integration/ nationell tjänst</a:t>
          </a:r>
        </a:p>
      </dgm:t>
    </dgm:pt>
    <dgm:pt modelId="{592746CF-67DB-4187-B9A8-70AD6E8860AB}" type="parTrans" cxnId="{00923289-D775-4153-A24E-285CAD97AB34}">
      <dgm:prSet/>
      <dgm:spPr/>
      <dgm:t>
        <a:bodyPr/>
        <a:lstStyle/>
        <a:p>
          <a:endParaRPr lang="sv-SE"/>
        </a:p>
      </dgm:t>
    </dgm:pt>
    <dgm:pt modelId="{8477529C-6FB0-48E0-A6FB-B7C8B980349C}" type="sibTrans" cxnId="{00923289-D775-4153-A24E-285CAD97AB34}">
      <dgm:prSet/>
      <dgm:spPr/>
      <dgm:t>
        <a:bodyPr/>
        <a:lstStyle/>
        <a:p>
          <a:endParaRPr lang="sv-SE"/>
        </a:p>
      </dgm:t>
    </dgm:pt>
    <dgm:pt modelId="{C234C9DB-8D5E-4084-B541-2CD8CAE32A67}">
      <dgm:prSet phldrT="[Text]"/>
      <dgm:spPr/>
      <dgm:t>
        <a:bodyPr/>
        <a:lstStyle/>
        <a:p>
          <a:r>
            <a:rPr lang="sv-SE" dirty="0"/>
            <a:t>Knyter ihop befintlig struktur via enklare integration och stöttar de som inte har eller vill sätta upp egen</a:t>
          </a:r>
        </a:p>
      </dgm:t>
    </dgm:pt>
    <dgm:pt modelId="{5FFF2215-721B-45B0-B506-7D0652D93C7B}" type="parTrans" cxnId="{FF1D8E01-D927-49FB-801C-CE8E4AA2B911}">
      <dgm:prSet/>
      <dgm:spPr/>
      <dgm:t>
        <a:bodyPr/>
        <a:lstStyle/>
        <a:p>
          <a:endParaRPr lang="sv-SE"/>
        </a:p>
      </dgm:t>
    </dgm:pt>
    <dgm:pt modelId="{DF5CBF7B-B29E-472C-A710-E0B1E3B8D14B}" type="sibTrans" cxnId="{FF1D8E01-D927-49FB-801C-CE8E4AA2B911}">
      <dgm:prSet/>
      <dgm:spPr/>
      <dgm:t>
        <a:bodyPr/>
        <a:lstStyle/>
        <a:p>
          <a:endParaRPr lang="sv-SE"/>
        </a:p>
      </dgm:t>
    </dgm:pt>
    <dgm:pt modelId="{2EA016D1-4B52-459B-8953-2A8C4F0351AB}">
      <dgm:prSet phldrT="[Text]"/>
      <dgm:spPr/>
      <dgm:t>
        <a:bodyPr/>
        <a:lstStyle/>
        <a:p>
          <a:r>
            <a:rPr lang="sv-SE" dirty="0"/>
            <a:t>Enskilt</a:t>
          </a:r>
        </a:p>
      </dgm:t>
    </dgm:pt>
    <dgm:pt modelId="{F4A3C206-1E63-4182-B3FA-A502647114B8}" type="parTrans" cxnId="{0EDDBEEB-9416-4F24-953C-E86B42357D2D}">
      <dgm:prSet/>
      <dgm:spPr/>
      <dgm:t>
        <a:bodyPr/>
        <a:lstStyle/>
        <a:p>
          <a:endParaRPr lang="sv-SE"/>
        </a:p>
      </dgm:t>
    </dgm:pt>
    <dgm:pt modelId="{9BCB8C51-9AFA-45B2-9F61-3C18FC87466B}" type="sibTrans" cxnId="{0EDDBEEB-9416-4F24-953C-E86B42357D2D}">
      <dgm:prSet/>
      <dgm:spPr/>
      <dgm:t>
        <a:bodyPr/>
        <a:lstStyle/>
        <a:p>
          <a:endParaRPr lang="sv-SE"/>
        </a:p>
      </dgm:t>
    </dgm:pt>
    <dgm:pt modelId="{2549997A-00A6-49CF-BC2C-259D9077DC01}">
      <dgm:prSet phldrT="[Text]"/>
      <dgm:spPr/>
      <dgm:t>
        <a:bodyPr/>
        <a:lstStyle/>
        <a:p>
          <a:r>
            <a:rPr lang="sv-SE" dirty="0"/>
            <a:t>Alla får själva genomföra nödvändiga integrationer och certifiera egen miljö</a:t>
          </a:r>
        </a:p>
      </dgm:t>
    </dgm:pt>
    <dgm:pt modelId="{1857E9A8-C565-4F9D-B166-A15BCB839472}" type="parTrans" cxnId="{709F21D9-C8EA-46C2-AA74-B49B8A0FD898}">
      <dgm:prSet/>
      <dgm:spPr/>
      <dgm:t>
        <a:bodyPr/>
        <a:lstStyle/>
        <a:p>
          <a:endParaRPr lang="sv-SE"/>
        </a:p>
      </dgm:t>
    </dgm:pt>
    <dgm:pt modelId="{0867FA08-50BA-4773-97BC-A606521B1ECE}" type="sibTrans" cxnId="{709F21D9-C8EA-46C2-AA74-B49B8A0FD898}">
      <dgm:prSet/>
      <dgm:spPr/>
      <dgm:t>
        <a:bodyPr/>
        <a:lstStyle/>
        <a:p>
          <a:endParaRPr lang="sv-SE"/>
        </a:p>
      </dgm:t>
    </dgm:pt>
    <dgm:pt modelId="{F7B756AD-3402-4BD4-A7A5-BFBC7A3209B6}">
      <dgm:prSet phldrT="[Text]"/>
      <dgm:spPr/>
      <dgm:t>
        <a:bodyPr/>
        <a:lstStyle/>
        <a:p>
          <a:r>
            <a:rPr lang="sv-SE" dirty="0"/>
            <a:t>Egen infrastruktur sätts upp alternativt köps in</a:t>
          </a:r>
        </a:p>
      </dgm:t>
    </dgm:pt>
    <dgm:pt modelId="{E9714A81-D85E-498E-9D49-232B0C235257}" type="parTrans" cxnId="{13ECD6F2-CFC9-4645-9F61-DBE41A27AD23}">
      <dgm:prSet/>
      <dgm:spPr/>
      <dgm:t>
        <a:bodyPr/>
        <a:lstStyle/>
        <a:p>
          <a:endParaRPr lang="sv-SE"/>
        </a:p>
      </dgm:t>
    </dgm:pt>
    <dgm:pt modelId="{952A3738-C6E0-4713-8381-FB485A1C368F}" type="sibTrans" cxnId="{13ECD6F2-CFC9-4645-9F61-DBE41A27AD23}">
      <dgm:prSet/>
      <dgm:spPr/>
      <dgm:t>
        <a:bodyPr/>
        <a:lstStyle/>
        <a:p>
          <a:endParaRPr lang="sv-SE"/>
        </a:p>
      </dgm:t>
    </dgm:pt>
    <dgm:pt modelId="{5BEA5360-82F7-42A7-AF7F-4E60E3C03A5E}">
      <dgm:prSet phldrT="[Text]"/>
      <dgm:spPr/>
      <dgm:t>
        <a:bodyPr/>
        <a:lstStyle/>
        <a:p>
          <a:r>
            <a:rPr lang="sv-SE" dirty="0"/>
            <a:t>Kommersiell aktör</a:t>
          </a:r>
        </a:p>
      </dgm:t>
    </dgm:pt>
    <dgm:pt modelId="{A5700C40-6E24-4BCA-A0D7-95262472792B}" type="parTrans" cxnId="{7BB5D760-F42A-4882-9B85-B8F88378217E}">
      <dgm:prSet/>
      <dgm:spPr/>
      <dgm:t>
        <a:bodyPr/>
        <a:lstStyle/>
        <a:p>
          <a:endParaRPr lang="sv-SE"/>
        </a:p>
      </dgm:t>
    </dgm:pt>
    <dgm:pt modelId="{75EF0B5A-D310-421D-B5E2-0F1E90FC9295}" type="sibTrans" cxnId="{7BB5D760-F42A-4882-9B85-B8F88378217E}">
      <dgm:prSet/>
      <dgm:spPr/>
      <dgm:t>
        <a:bodyPr/>
        <a:lstStyle/>
        <a:p>
          <a:endParaRPr lang="sv-SE"/>
        </a:p>
      </dgm:t>
    </dgm:pt>
    <dgm:pt modelId="{78423E43-5CAD-4F1C-A79E-5EFCE4EA0943}">
      <dgm:prSet phldrT="[Text]"/>
      <dgm:spPr/>
      <dgm:t>
        <a:bodyPr/>
        <a:lstStyle/>
        <a:p>
          <a:r>
            <a:rPr lang="sv-SE" dirty="0"/>
            <a:t>Säljer tjänster utifrån respektive organisations behov X 50</a:t>
          </a:r>
        </a:p>
      </dgm:t>
    </dgm:pt>
    <dgm:pt modelId="{AF123F06-D366-4F29-93CE-AFC99A534ABC}" type="parTrans" cxnId="{797DB312-CB93-454E-BEE7-27CE54C7B52A}">
      <dgm:prSet/>
      <dgm:spPr/>
      <dgm:t>
        <a:bodyPr/>
        <a:lstStyle/>
        <a:p>
          <a:endParaRPr lang="sv-SE"/>
        </a:p>
      </dgm:t>
    </dgm:pt>
    <dgm:pt modelId="{7118BC20-F167-4A0C-BD6D-26216F1D5A82}" type="sibTrans" cxnId="{797DB312-CB93-454E-BEE7-27CE54C7B52A}">
      <dgm:prSet/>
      <dgm:spPr/>
      <dgm:t>
        <a:bodyPr/>
        <a:lstStyle/>
        <a:p>
          <a:endParaRPr lang="sv-SE"/>
        </a:p>
      </dgm:t>
    </dgm:pt>
    <dgm:pt modelId="{2E8A2F28-42D9-4D13-9E63-ABA040218BD4}">
      <dgm:prSet phldrT="[Text]"/>
      <dgm:spPr/>
      <dgm:t>
        <a:bodyPr/>
        <a:lstStyle/>
        <a:p>
          <a:r>
            <a:rPr lang="sv-SE" dirty="0"/>
            <a:t>Varje förändring och uppdatering kan komma att kosta </a:t>
          </a:r>
        </a:p>
      </dgm:t>
    </dgm:pt>
    <dgm:pt modelId="{6A8F47DF-18EC-4E6A-9224-96D5036A598A}" type="parTrans" cxnId="{CCA1D2CC-CD2A-4B44-B527-EE810B071A41}">
      <dgm:prSet/>
      <dgm:spPr/>
      <dgm:t>
        <a:bodyPr/>
        <a:lstStyle/>
        <a:p>
          <a:endParaRPr lang="sv-SE"/>
        </a:p>
      </dgm:t>
    </dgm:pt>
    <dgm:pt modelId="{95ABF0B0-FAB5-46BD-AFAC-16D396E09D96}" type="sibTrans" cxnId="{CCA1D2CC-CD2A-4B44-B527-EE810B071A41}">
      <dgm:prSet/>
      <dgm:spPr/>
      <dgm:t>
        <a:bodyPr/>
        <a:lstStyle/>
        <a:p>
          <a:endParaRPr lang="sv-SE"/>
        </a:p>
      </dgm:t>
    </dgm:pt>
    <dgm:pt modelId="{AFBA6825-0939-4C0C-B9B1-D44451D36DB9}">
      <dgm:prSet phldrT="[Text]"/>
      <dgm:spPr/>
      <dgm:t>
        <a:bodyPr/>
        <a:lstStyle/>
        <a:p>
          <a:r>
            <a:rPr lang="sv-SE" dirty="0"/>
            <a:t>Grundläggande förutsättning för ökad samverkan i Västra Götaland</a:t>
          </a:r>
        </a:p>
      </dgm:t>
    </dgm:pt>
    <dgm:pt modelId="{2B558939-2CA2-4ED6-9364-B1171EC86C17}" type="parTrans" cxnId="{626B509A-FC76-4367-BF36-2BE02E6A8739}">
      <dgm:prSet/>
      <dgm:spPr/>
      <dgm:t>
        <a:bodyPr/>
        <a:lstStyle/>
        <a:p>
          <a:endParaRPr lang="sv-SE"/>
        </a:p>
      </dgm:t>
    </dgm:pt>
    <dgm:pt modelId="{370D931B-2423-475A-B253-BFB627A5E69F}" type="sibTrans" cxnId="{626B509A-FC76-4367-BF36-2BE02E6A8739}">
      <dgm:prSet/>
      <dgm:spPr/>
      <dgm:t>
        <a:bodyPr/>
        <a:lstStyle/>
        <a:p>
          <a:endParaRPr lang="sv-SE"/>
        </a:p>
      </dgm:t>
    </dgm:pt>
    <dgm:pt modelId="{5269ABE7-2BB3-4366-9A4A-54C2F5827079}">
      <dgm:prSet phldrT="[Text]"/>
      <dgm:spPr/>
      <dgm:t>
        <a:bodyPr/>
        <a:lstStyle/>
        <a:p>
          <a:r>
            <a:rPr lang="sv-SE" dirty="0"/>
            <a:t>Kostnadseffektivt</a:t>
          </a:r>
        </a:p>
      </dgm:t>
    </dgm:pt>
    <dgm:pt modelId="{2FEECEA5-478B-4907-828B-0B216A6BD8CD}" type="parTrans" cxnId="{2F20B877-570F-4F3B-AA58-41E1DA613B9E}">
      <dgm:prSet/>
      <dgm:spPr/>
      <dgm:t>
        <a:bodyPr/>
        <a:lstStyle/>
        <a:p>
          <a:endParaRPr lang="sv-SE"/>
        </a:p>
      </dgm:t>
    </dgm:pt>
    <dgm:pt modelId="{255B8820-A82B-47BF-A05C-BC0A59C9AF71}" type="sibTrans" cxnId="{2F20B877-570F-4F3B-AA58-41E1DA613B9E}">
      <dgm:prSet/>
      <dgm:spPr/>
      <dgm:t>
        <a:bodyPr/>
        <a:lstStyle/>
        <a:p>
          <a:endParaRPr lang="sv-SE"/>
        </a:p>
      </dgm:t>
    </dgm:pt>
    <dgm:pt modelId="{AD7811F5-C31A-418C-927D-A5123CC547C7}">
      <dgm:prSet phldrT="[Text]"/>
      <dgm:spPr/>
      <dgm:t>
        <a:bodyPr/>
        <a:lstStyle/>
        <a:p>
          <a:r>
            <a:rPr lang="sv-SE" dirty="0"/>
            <a:t>Kostnad X 50</a:t>
          </a:r>
        </a:p>
      </dgm:t>
    </dgm:pt>
    <dgm:pt modelId="{9C4B060B-51E5-466F-BBD8-96FDA1E3BE12}" type="parTrans" cxnId="{6D52AFD3-7D40-44EE-B8E5-C767D61FFCE0}">
      <dgm:prSet/>
      <dgm:spPr/>
      <dgm:t>
        <a:bodyPr/>
        <a:lstStyle/>
        <a:p>
          <a:endParaRPr lang="sv-SE"/>
        </a:p>
      </dgm:t>
    </dgm:pt>
    <dgm:pt modelId="{9D1DD412-6A1C-40FA-B06F-4A1AD163AE8E}" type="sibTrans" cxnId="{6D52AFD3-7D40-44EE-B8E5-C767D61FFCE0}">
      <dgm:prSet/>
      <dgm:spPr/>
      <dgm:t>
        <a:bodyPr/>
        <a:lstStyle/>
        <a:p>
          <a:endParaRPr lang="sv-SE"/>
        </a:p>
      </dgm:t>
    </dgm:pt>
    <dgm:pt modelId="{F445122D-698D-44D2-AA58-1CFEE61E5BD9}">
      <dgm:prSet phldrT="[Text]"/>
      <dgm:spPr/>
      <dgm:t>
        <a:bodyPr/>
        <a:lstStyle/>
        <a:p>
          <a:r>
            <a:rPr lang="sv-SE" dirty="0"/>
            <a:t>Möjlighet att samla och utbyta kompetens och expertis</a:t>
          </a:r>
        </a:p>
      </dgm:t>
    </dgm:pt>
    <dgm:pt modelId="{4DF92370-D5B9-4981-B53D-9CD799860541}" type="parTrans" cxnId="{4B8C92A4-DEEE-49D3-8746-0032C80D0092}">
      <dgm:prSet/>
      <dgm:spPr/>
      <dgm:t>
        <a:bodyPr/>
        <a:lstStyle/>
        <a:p>
          <a:endParaRPr lang="sv-SE"/>
        </a:p>
      </dgm:t>
    </dgm:pt>
    <dgm:pt modelId="{7B703D24-DC3A-4A8F-9697-D631454B4088}" type="sibTrans" cxnId="{4B8C92A4-DEEE-49D3-8746-0032C80D0092}">
      <dgm:prSet/>
      <dgm:spPr/>
      <dgm:t>
        <a:bodyPr/>
        <a:lstStyle/>
        <a:p>
          <a:endParaRPr lang="sv-SE"/>
        </a:p>
      </dgm:t>
    </dgm:pt>
    <dgm:pt modelId="{808EFB9A-D928-46D7-8BBA-178195ECD06A}">
      <dgm:prSet phldrT="[Text]"/>
      <dgm:spPr/>
      <dgm:t>
        <a:bodyPr/>
        <a:lstStyle/>
        <a:p>
          <a:r>
            <a:rPr lang="sv-SE" dirty="0"/>
            <a:t>Komplext område, flera får köpa in kompetens via leverantör eller konsult</a:t>
          </a:r>
        </a:p>
      </dgm:t>
    </dgm:pt>
    <dgm:pt modelId="{8A05A3AD-1994-43D7-A11E-6CF6689D6A71}" type="parTrans" cxnId="{B9BC648F-8383-4189-A06E-7BE857D1AB7F}">
      <dgm:prSet/>
      <dgm:spPr/>
      <dgm:t>
        <a:bodyPr/>
        <a:lstStyle/>
        <a:p>
          <a:endParaRPr lang="sv-SE"/>
        </a:p>
      </dgm:t>
    </dgm:pt>
    <dgm:pt modelId="{D34E5895-C729-4D09-8A62-12C001CBDAEE}" type="sibTrans" cxnId="{B9BC648F-8383-4189-A06E-7BE857D1AB7F}">
      <dgm:prSet/>
      <dgm:spPr/>
      <dgm:t>
        <a:bodyPr/>
        <a:lstStyle/>
        <a:p>
          <a:endParaRPr lang="sv-SE"/>
        </a:p>
      </dgm:t>
    </dgm:pt>
    <dgm:pt modelId="{6DB8A2A4-BCF9-4ABC-A847-91D75838C70E}">
      <dgm:prSet phldrT="[Text]"/>
      <dgm:spPr/>
      <dgm:t>
        <a:bodyPr/>
        <a:lstStyle/>
        <a:p>
          <a:r>
            <a:rPr lang="sv-SE" dirty="0"/>
            <a:t>Ger inte samma möjligheter till samverkan</a:t>
          </a:r>
        </a:p>
      </dgm:t>
    </dgm:pt>
    <dgm:pt modelId="{448BB346-A251-4601-8A93-3D16B046099F}" type="parTrans" cxnId="{223786F5-3ED0-452D-B52F-F127500F66FA}">
      <dgm:prSet/>
      <dgm:spPr/>
      <dgm:t>
        <a:bodyPr/>
        <a:lstStyle/>
        <a:p>
          <a:endParaRPr lang="sv-SE"/>
        </a:p>
      </dgm:t>
    </dgm:pt>
    <dgm:pt modelId="{2C2ACF19-6406-40C4-B09D-0C83C6FBD53D}" type="sibTrans" cxnId="{223786F5-3ED0-452D-B52F-F127500F66FA}">
      <dgm:prSet/>
      <dgm:spPr/>
      <dgm:t>
        <a:bodyPr/>
        <a:lstStyle/>
        <a:p>
          <a:endParaRPr lang="sv-SE"/>
        </a:p>
      </dgm:t>
    </dgm:pt>
    <dgm:pt modelId="{F79923DC-C9F8-47DF-985D-0D3D826689A3}" type="pres">
      <dgm:prSet presAssocID="{FBF93058-BCB3-4497-9BAB-466BA6C96A3D}" presName="Name0" presStyleCnt="0">
        <dgm:presLayoutVars>
          <dgm:dir/>
          <dgm:animLvl val="lvl"/>
          <dgm:resizeHandles val="exact"/>
        </dgm:presLayoutVars>
      </dgm:prSet>
      <dgm:spPr/>
    </dgm:pt>
    <dgm:pt modelId="{0931DEBD-B50E-4E52-BA42-72780E00D616}" type="pres">
      <dgm:prSet presAssocID="{1808E152-DBB4-4D2D-984C-41B67439E58C}" presName="composite" presStyleCnt="0"/>
      <dgm:spPr/>
    </dgm:pt>
    <dgm:pt modelId="{3790A78F-DA44-4D12-8F16-4D799152496F}" type="pres">
      <dgm:prSet presAssocID="{1808E152-DBB4-4D2D-984C-41B67439E58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738BDD9-CC98-4F04-A682-8AD523E5EBBA}" type="pres">
      <dgm:prSet presAssocID="{1808E152-DBB4-4D2D-984C-41B67439E58C}" presName="desTx" presStyleLbl="alignAccFollowNode1" presStyleIdx="0" presStyleCnt="3">
        <dgm:presLayoutVars>
          <dgm:bulletEnabled val="1"/>
        </dgm:presLayoutVars>
      </dgm:prSet>
      <dgm:spPr/>
    </dgm:pt>
    <dgm:pt modelId="{5156EC82-1275-44F3-9FB3-707EA6E6A3B9}" type="pres">
      <dgm:prSet presAssocID="{1243A77B-B2E0-4CD6-9D4A-B528CA336CEE}" presName="space" presStyleCnt="0"/>
      <dgm:spPr/>
    </dgm:pt>
    <dgm:pt modelId="{1B5C2D31-DDC5-4D4B-B65C-DED182C7EA99}" type="pres">
      <dgm:prSet presAssocID="{2EA016D1-4B52-459B-8953-2A8C4F0351AB}" presName="composite" presStyleCnt="0"/>
      <dgm:spPr/>
    </dgm:pt>
    <dgm:pt modelId="{614956FE-8C9C-4039-A77D-7F6CD5950B36}" type="pres">
      <dgm:prSet presAssocID="{2EA016D1-4B52-459B-8953-2A8C4F0351A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55270C6-7CC9-4ABA-AED6-235677F2D063}" type="pres">
      <dgm:prSet presAssocID="{2EA016D1-4B52-459B-8953-2A8C4F0351AB}" presName="desTx" presStyleLbl="alignAccFollowNode1" presStyleIdx="1" presStyleCnt="3">
        <dgm:presLayoutVars>
          <dgm:bulletEnabled val="1"/>
        </dgm:presLayoutVars>
      </dgm:prSet>
      <dgm:spPr/>
    </dgm:pt>
    <dgm:pt modelId="{24BF660F-F097-4D23-8A4C-0E332C858CA9}" type="pres">
      <dgm:prSet presAssocID="{9BCB8C51-9AFA-45B2-9F61-3C18FC87466B}" presName="space" presStyleCnt="0"/>
      <dgm:spPr/>
    </dgm:pt>
    <dgm:pt modelId="{0F24BAF8-0FBF-4D47-84EC-2BB6FA687914}" type="pres">
      <dgm:prSet presAssocID="{5BEA5360-82F7-42A7-AF7F-4E60E3C03A5E}" presName="composite" presStyleCnt="0"/>
      <dgm:spPr/>
    </dgm:pt>
    <dgm:pt modelId="{5AE88F53-6B3D-4E1A-8943-D7294B5BD10C}" type="pres">
      <dgm:prSet presAssocID="{5BEA5360-82F7-42A7-AF7F-4E60E3C03A5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A492D7D-B92F-401F-8EFC-10DCB4C56D50}" type="pres">
      <dgm:prSet presAssocID="{5BEA5360-82F7-42A7-AF7F-4E60E3C03A5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F1D8E01-D927-49FB-801C-CE8E4AA2B911}" srcId="{1808E152-DBB4-4D2D-984C-41B67439E58C}" destId="{C234C9DB-8D5E-4084-B541-2CD8CAE32A67}" srcOrd="1" destOrd="0" parTransId="{5FFF2215-721B-45B0-B506-7D0652D93C7B}" sibTransId="{DF5CBF7B-B29E-472C-A710-E0B1E3B8D14B}"/>
    <dgm:cxn modelId="{797DB312-CB93-454E-BEE7-27CE54C7B52A}" srcId="{5BEA5360-82F7-42A7-AF7F-4E60E3C03A5E}" destId="{78423E43-5CAD-4F1C-A79E-5EFCE4EA0943}" srcOrd="0" destOrd="0" parTransId="{AF123F06-D366-4F29-93CE-AFC99A534ABC}" sibTransId="{7118BC20-F167-4A0C-BD6D-26216F1D5A82}"/>
    <dgm:cxn modelId="{D8236F16-C2B2-4B89-9B59-5A294E6776ED}" type="presOf" srcId="{5269ABE7-2BB3-4366-9A4A-54C2F5827079}" destId="{E738BDD9-CC98-4F04-A682-8AD523E5EBBA}" srcOrd="0" destOrd="2" presId="urn:microsoft.com/office/officeart/2005/8/layout/hList1"/>
    <dgm:cxn modelId="{7BB5D760-F42A-4882-9B85-B8F88378217E}" srcId="{FBF93058-BCB3-4497-9BAB-466BA6C96A3D}" destId="{5BEA5360-82F7-42A7-AF7F-4E60E3C03A5E}" srcOrd="2" destOrd="0" parTransId="{A5700C40-6E24-4BCA-A0D7-95262472792B}" sibTransId="{75EF0B5A-D310-421D-B5E2-0F1E90FC9295}"/>
    <dgm:cxn modelId="{59759762-B17E-43F2-9738-012E7E5154B7}" type="presOf" srcId="{FBF93058-BCB3-4497-9BAB-466BA6C96A3D}" destId="{F79923DC-C9F8-47DF-985D-0D3D826689A3}" srcOrd="0" destOrd="0" presId="urn:microsoft.com/office/officeart/2005/8/layout/hList1"/>
    <dgm:cxn modelId="{56D7C84C-0E11-4E0F-AA1B-920D442C4FE7}" type="presOf" srcId="{F445122D-698D-44D2-AA58-1CFEE61E5BD9}" destId="{E738BDD9-CC98-4F04-A682-8AD523E5EBBA}" srcOrd="0" destOrd="4" presId="urn:microsoft.com/office/officeart/2005/8/layout/hList1"/>
    <dgm:cxn modelId="{2F20B877-570F-4F3B-AA58-41E1DA613B9E}" srcId="{1808E152-DBB4-4D2D-984C-41B67439E58C}" destId="{5269ABE7-2BB3-4366-9A4A-54C2F5827079}" srcOrd="2" destOrd="0" parTransId="{2FEECEA5-478B-4907-828B-0B216A6BD8CD}" sibTransId="{255B8820-A82B-47BF-A05C-BC0A59C9AF71}"/>
    <dgm:cxn modelId="{8617C082-0B31-4FB6-8967-CD61503B9913}" type="presOf" srcId="{1D911122-F18D-421D-A24F-754B2EB3F0BF}" destId="{E738BDD9-CC98-4F04-A682-8AD523E5EBBA}" srcOrd="0" destOrd="0" presId="urn:microsoft.com/office/officeart/2005/8/layout/hList1"/>
    <dgm:cxn modelId="{00923289-D775-4153-A24E-285CAD97AB34}" srcId="{1808E152-DBB4-4D2D-984C-41B67439E58C}" destId="{1D911122-F18D-421D-A24F-754B2EB3F0BF}" srcOrd="0" destOrd="0" parTransId="{592746CF-67DB-4187-B9A8-70AD6E8860AB}" sibTransId="{8477529C-6FB0-48E0-A6FB-B7C8B980349C}"/>
    <dgm:cxn modelId="{B9BC648F-8383-4189-A06E-7BE857D1AB7F}" srcId="{2EA016D1-4B52-459B-8953-2A8C4F0351AB}" destId="{808EFB9A-D928-46D7-8BBA-178195ECD06A}" srcOrd="3" destOrd="0" parTransId="{8A05A3AD-1994-43D7-A11E-6CF6689D6A71}" sibTransId="{D34E5895-C729-4D09-8A62-12C001CBDAEE}"/>
    <dgm:cxn modelId="{6AC2988F-7A21-49D0-872F-D7F4A7B70E5C}" type="presOf" srcId="{5BEA5360-82F7-42A7-AF7F-4E60E3C03A5E}" destId="{5AE88F53-6B3D-4E1A-8943-D7294B5BD10C}" srcOrd="0" destOrd="0" presId="urn:microsoft.com/office/officeart/2005/8/layout/hList1"/>
    <dgm:cxn modelId="{778CEE90-346A-49EA-8513-F8208E1111E3}" srcId="{FBF93058-BCB3-4497-9BAB-466BA6C96A3D}" destId="{1808E152-DBB4-4D2D-984C-41B67439E58C}" srcOrd="0" destOrd="0" parTransId="{43A6E655-6983-4507-B7E0-52B3F3D230FC}" sibTransId="{1243A77B-B2E0-4CD6-9D4A-B528CA336CEE}"/>
    <dgm:cxn modelId="{54DCD696-65A9-4C40-BB69-E31BB921583A}" type="presOf" srcId="{F7B756AD-3402-4BD4-A7A5-BFBC7A3209B6}" destId="{455270C6-7CC9-4ABA-AED6-235677F2D063}" srcOrd="0" destOrd="1" presId="urn:microsoft.com/office/officeart/2005/8/layout/hList1"/>
    <dgm:cxn modelId="{626B509A-FC76-4367-BF36-2BE02E6A8739}" srcId="{1808E152-DBB4-4D2D-984C-41B67439E58C}" destId="{AFBA6825-0939-4C0C-B9B1-D44451D36DB9}" srcOrd="3" destOrd="0" parTransId="{2B558939-2CA2-4ED6-9364-B1171EC86C17}" sibTransId="{370D931B-2423-475A-B253-BFB627A5E69F}"/>
    <dgm:cxn modelId="{F7C23DA4-1E5B-47E4-9021-BC14261128AE}" type="presOf" srcId="{808EFB9A-D928-46D7-8BBA-178195ECD06A}" destId="{455270C6-7CC9-4ABA-AED6-235677F2D063}" srcOrd="0" destOrd="3" presId="urn:microsoft.com/office/officeart/2005/8/layout/hList1"/>
    <dgm:cxn modelId="{4B8C92A4-DEEE-49D3-8746-0032C80D0092}" srcId="{1808E152-DBB4-4D2D-984C-41B67439E58C}" destId="{F445122D-698D-44D2-AA58-1CFEE61E5BD9}" srcOrd="4" destOrd="0" parTransId="{4DF92370-D5B9-4981-B53D-9CD799860541}" sibTransId="{7B703D24-DC3A-4A8F-9697-D631454B4088}"/>
    <dgm:cxn modelId="{C0602AA8-9E34-463C-9E96-768E0517AE6E}" type="presOf" srcId="{2E8A2F28-42D9-4D13-9E63-ABA040218BD4}" destId="{3A492D7D-B92F-401F-8EFC-10DCB4C56D50}" srcOrd="0" destOrd="1" presId="urn:microsoft.com/office/officeart/2005/8/layout/hList1"/>
    <dgm:cxn modelId="{0DBF08B3-5C5D-48B2-9F2B-E83E12D5551B}" type="presOf" srcId="{78423E43-5CAD-4F1C-A79E-5EFCE4EA0943}" destId="{3A492D7D-B92F-401F-8EFC-10DCB4C56D50}" srcOrd="0" destOrd="0" presId="urn:microsoft.com/office/officeart/2005/8/layout/hList1"/>
    <dgm:cxn modelId="{5AB67BB3-B154-4DAF-A727-18F0A4840CE1}" type="presOf" srcId="{1808E152-DBB4-4D2D-984C-41B67439E58C}" destId="{3790A78F-DA44-4D12-8F16-4D799152496F}" srcOrd="0" destOrd="0" presId="urn:microsoft.com/office/officeart/2005/8/layout/hList1"/>
    <dgm:cxn modelId="{BD1587C6-BAC6-4150-BF53-AA9D32F28E31}" type="presOf" srcId="{C234C9DB-8D5E-4084-B541-2CD8CAE32A67}" destId="{E738BDD9-CC98-4F04-A682-8AD523E5EBBA}" srcOrd="0" destOrd="1" presId="urn:microsoft.com/office/officeart/2005/8/layout/hList1"/>
    <dgm:cxn modelId="{CCA1D2CC-CD2A-4B44-B527-EE810B071A41}" srcId="{5BEA5360-82F7-42A7-AF7F-4E60E3C03A5E}" destId="{2E8A2F28-42D9-4D13-9E63-ABA040218BD4}" srcOrd="1" destOrd="0" parTransId="{6A8F47DF-18EC-4E6A-9224-96D5036A598A}" sibTransId="{95ABF0B0-FAB5-46BD-AFAC-16D396E09D96}"/>
    <dgm:cxn modelId="{A550FCD1-B488-4C25-A943-0F61C839A018}" type="presOf" srcId="{2EA016D1-4B52-459B-8953-2A8C4F0351AB}" destId="{614956FE-8C9C-4039-A77D-7F6CD5950B36}" srcOrd="0" destOrd="0" presId="urn:microsoft.com/office/officeart/2005/8/layout/hList1"/>
    <dgm:cxn modelId="{6D52AFD3-7D40-44EE-B8E5-C767D61FFCE0}" srcId="{2EA016D1-4B52-459B-8953-2A8C4F0351AB}" destId="{AD7811F5-C31A-418C-927D-A5123CC547C7}" srcOrd="2" destOrd="0" parTransId="{9C4B060B-51E5-466F-BBD8-96FDA1E3BE12}" sibTransId="{9D1DD412-6A1C-40FA-B06F-4A1AD163AE8E}"/>
    <dgm:cxn modelId="{709F21D9-C8EA-46C2-AA74-B49B8A0FD898}" srcId="{2EA016D1-4B52-459B-8953-2A8C4F0351AB}" destId="{2549997A-00A6-49CF-BC2C-259D9077DC01}" srcOrd="0" destOrd="0" parTransId="{1857E9A8-C565-4F9D-B166-A15BCB839472}" sibTransId="{0867FA08-50BA-4773-97BC-A606521B1ECE}"/>
    <dgm:cxn modelId="{0EDDBEEB-9416-4F24-953C-E86B42357D2D}" srcId="{FBF93058-BCB3-4497-9BAB-466BA6C96A3D}" destId="{2EA016D1-4B52-459B-8953-2A8C4F0351AB}" srcOrd="1" destOrd="0" parTransId="{F4A3C206-1E63-4182-B3FA-A502647114B8}" sibTransId="{9BCB8C51-9AFA-45B2-9F61-3C18FC87466B}"/>
    <dgm:cxn modelId="{632F86F2-2367-44AF-A652-4A6EA4480264}" type="presOf" srcId="{AFBA6825-0939-4C0C-B9B1-D44451D36DB9}" destId="{E738BDD9-CC98-4F04-A682-8AD523E5EBBA}" srcOrd="0" destOrd="3" presId="urn:microsoft.com/office/officeart/2005/8/layout/hList1"/>
    <dgm:cxn modelId="{13ECD6F2-CFC9-4645-9F61-DBE41A27AD23}" srcId="{2EA016D1-4B52-459B-8953-2A8C4F0351AB}" destId="{F7B756AD-3402-4BD4-A7A5-BFBC7A3209B6}" srcOrd="1" destOrd="0" parTransId="{E9714A81-D85E-498E-9D49-232B0C235257}" sibTransId="{952A3738-C6E0-4713-8381-FB485A1C368F}"/>
    <dgm:cxn modelId="{4F5795F4-5BB4-4FA7-B3F0-1241E89AD4B4}" type="presOf" srcId="{6DB8A2A4-BCF9-4ABC-A847-91D75838C70E}" destId="{3A492D7D-B92F-401F-8EFC-10DCB4C56D50}" srcOrd="0" destOrd="2" presId="urn:microsoft.com/office/officeart/2005/8/layout/hList1"/>
    <dgm:cxn modelId="{223786F5-3ED0-452D-B52F-F127500F66FA}" srcId="{5BEA5360-82F7-42A7-AF7F-4E60E3C03A5E}" destId="{6DB8A2A4-BCF9-4ABC-A847-91D75838C70E}" srcOrd="2" destOrd="0" parTransId="{448BB346-A251-4601-8A93-3D16B046099F}" sibTransId="{2C2ACF19-6406-40C4-B09D-0C83C6FBD53D}"/>
    <dgm:cxn modelId="{F0C11DFE-7758-432F-AD74-7B498888D3F4}" type="presOf" srcId="{2549997A-00A6-49CF-BC2C-259D9077DC01}" destId="{455270C6-7CC9-4ABA-AED6-235677F2D063}" srcOrd="0" destOrd="0" presId="urn:microsoft.com/office/officeart/2005/8/layout/hList1"/>
    <dgm:cxn modelId="{52680AFF-471C-46C0-BB27-36A624312A28}" type="presOf" srcId="{AD7811F5-C31A-418C-927D-A5123CC547C7}" destId="{455270C6-7CC9-4ABA-AED6-235677F2D063}" srcOrd="0" destOrd="2" presId="urn:microsoft.com/office/officeart/2005/8/layout/hList1"/>
    <dgm:cxn modelId="{B8439E98-4F09-44FB-A5DB-49F351A4B7E1}" type="presParOf" srcId="{F79923DC-C9F8-47DF-985D-0D3D826689A3}" destId="{0931DEBD-B50E-4E52-BA42-72780E00D616}" srcOrd="0" destOrd="0" presId="urn:microsoft.com/office/officeart/2005/8/layout/hList1"/>
    <dgm:cxn modelId="{EF222E80-E40C-472F-9142-4F2318468D99}" type="presParOf" srcId="{0931DEBD-B50E-4E52-BA42-72780E00D616}" destId="{3790A78F-DA44-4D12-8F16-4D799152496F}" srcOrd="0" destOrd="0" presId="urn:microsoft.com/office/officeart/2005/8/layout/hList1"/>
    <dgm:cxn modelId="{6AAD1BE0-612B-4F61-981C-94D2363E67F3}" type="presParOf" srcId="{0931DEBD-B50E-4E52-BA42-72780E00D616}" destId="{E738BDD9-CC98-4F04-A682-8AD523E5EBBA}" srcOrd="1" destOrd="0" presId="urn:microsoft.com/office/officeart/2005/8/layout/hList1"/>
    <dgm:cxn modelId="{C4E99A85-A7BF-47BD-9622-358ECB74AE66}" type="presParOf" srcId="{F79923DC-C9F8-47DF-985D-0D3D826689A3}" destId="{5156EC82-1275-44F3-9FB3-707EA6E6A3B9}" srcOrd="1" destOrd="0" presId="urn:microsoft.com/office/officeart/2005/8/layout/hList1"/>
    <dgm:cxn modelId="{1E487FF7-C761-45A6-8479-3FEB28A067C9}" type="presParOf" srcId="{F79923DC-C9F8-47DF-985D-0D3D826689A3}" destId="{1B5C2D31-DDC5-4D4B-B65C-DED182C7EA99}" srcOrd="2" destOrd="0" presId="urn:microsoft.com/office/officeart/2005/8/layout/hList1"/>
    <dgm:cxn modelId="{CC2136A2-E3D3-422F-8C57-8C328F0F6961}" type="presParOf" srcId="{1B5C2D31-DDC5-4D4B-B65C-DED182C7EA99}" destId="{614956FE-8C9C-4039-A77D-7F6CD5950B36}" srcOrd="0" destOrd="0" presId="urn:microsoft.com/office/officeart/2005/8/layout/hList1"/>
    <dgm:cxn modelId="{6EC6B0CE-213B-4EB8-A0E7-98F51B8336EB}" type="presParOf" srcId="{1B5C2D31-DDC5-4D4B-B65C-DED182C7EA99}" destId="{455270C6-7CC9-4ABA-AED6-235677F2D063}" srcOrd="1" destOrd="0" presId="urn:microsoft.com/office/officeart/2005/8/layout/hList1"/>
    <dgm:cxn modelId="{613D9CD2-266C-4793-9562-5B743FE4082E}" type="presParOf" srcId="{F79923DC-C9F8-47DF-985D-0D3D826689A3}" destId="{24BF660F-F097-4D23-8A4C-0E332C858CA9}" srcOrd="3" destOrd="0" presId="urn:microsoft.com/office/officeart/2005/8/layout/hList1"/>
    <dgm:cxn modelId="{7A860C9F-384E-4295-AABD-BE21BAE584BA}" type="presParOf" srcId="{F79923DC-C9F8-47DF-985D-0D3D826689A3}" destId="{0F24BAF8-0FBF-4D47-84EC-2BB6FA687914}" srcOrd="4" destOrd="0" presId="urn:microsoft.com/office/officeart/2005/8/layout/hList1"/>
    <dgm:cxn modelId="{D458E969-5A89-4C8E-91F2-AA64C7E2A986}" type="presParOf" srcId="{0F24BAF8-0FBF-4D47-84EC-2BB6FA687914}" destId="{5AE88F53-6B3D-4E1A-8943-D7294B5BD10C}" srcOrd="0" destOrd="0" presId="urn:microsoft.com/office/officeart/2005/8/layout/hList1"/>
    <dgm:cxn modelId="{FE7DE697-17B2-45A1-B489-C1200E8D862A}" type="presParOf" srcId="{0F24BAF8-0FBF-4D47-84EC-2BB6FA687914}" destId="{3A492D7D-B92F-401F-8EFC-10DCB4C56D5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0A78F-DA44-4D12-8F16-4D799152496F}">
      <dsp:nvSpPr>
        <dsp:cNvPr id="0" name=""/>
        <dsp:cNvSpPr/>
      </dsp:nvSpPr>
      <dsp:spPr>
        <a:xfrm>
          <a:off x="2540" y="325503"/>
          <a:ext cx="2476500" cy="51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Samverkan för länet</a:t>
          </a:r>
        </a:p>
      </dsp:txBody>
      <dsp:txXfrm>
        <a:off x="2540" y="325503"/>
        <a:ext cx="2476500" cy="518400"/>
      </dsp:txXfrm>
    </dsp:sp>
    <dsp:sp modelId="{E738BDD9-CC98-4F04-A682-8AD523E5EBBA}">
      <dsp:nvSpPr>
        <dsp:cNvPr id="0" name=""/>
        <dsp:cNvSpPr/>
      </dsp:nvSpPr>
      <dsp:spPr>
        <a:xfrm>
          <a:off x="2540" y="843903"/>
          <a:ext cx="2476500" cy="42492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1 integration/ nationell tjänst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Knyter ihop befintlig struktur via enklare integration och stöttar de som inte har eller vill sätta upp egen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Kostnadseffektivt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Grundläggande förutsättning för ökad samverkan i Västra Götaland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Möjlighet att samla och utbyta kompetens och expertis</a:t>
          </a:r>
        </a:p>
      </dsp:txBody>
      <dsp:txXfrm>
        <a:off x="2540" y="843903"/>
        <a:ext cx="2476500" cy="4249260"/>
      </dsp:txXfrm>
    </dsp:sp>
    <dsp:sp modelId="{614956FE-8C9C-4039-A77D-7F6CD5950B36}">
      <dsp:nvSpPr>
        <dsp:cNvPr id="0" name=""/>
        <dsp:cNvSpPr/>
      </dsp:nvSpPr>
      <dsp:spPr>
        <a:xfrm>
          <a:off x="2825750" y="325503"/>
          <a:ext cx="2476500" cy="518400"/>
        </a:xfrm>
        <a:prstGeom prst="rect">
          <a:avLst/>
        </a:prstGeom>
        <a:solidFill>
          <a:schemeClr val="accent2">
            <a:hueOff val="-6258289"/>
            <a:satOff val="25144"/>
            <a:lumOff val="-197"/>
            <a:alphaOff val="0"/>
          </a:schemeClr>
        </a:solidFill>
        <a:ln w="10795" cap="flat" cmpd="sng" algn="ctr">
          <a:solidFill>
            <a:schemeClr val="accent2">
              <a:hueOff val="-6258289"/>
              <a:satOff val="25144"/>
              <a:lumOff val="-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Enskilt</a:t>
          </a:r>
        </a:p>
      </dsp:txBody>
      <dsp:txXfrm>
        <a:off x="2825750" y="325503"/>
        <a:ext cx="2476500" cy="518400"/>
      </dsp:txXfrm>
    </dsp:sp>
    <dsp:sp modelId="{455270C6-7CC9-4ABA-AED6-235677F2D063}">
      <dsp:nvSpPr>
        <dsp:cNvPr id="0" name=""/>
        <dsp:cNvSpPr/>
      </dsp:nvSpPr>
      <dsp:spPr>
        <a:xfrm>
          <a:off x="2825750" y="843903"/>
          <a:ext cx="2476500" cy="4249260"/>
        </a:xfrm>
        <a:prstGeom prst="rect">
          <a:avLst/>
        </a:prstGeom>
        <a:solidFill>
          <a:schemeClr val="accent2">
            <a:tint val="40000"/>
            <a:alpha val="90000"/>
            <a:hueOff val="-5954816"/>
            <a:satOff val="8135"/>
            <a:lumOff val="861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-5954816"/>
              <a:satOff val="8135"/>
              <a:lumOff val="8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Alla får själva genomföra nödvändiga integrationer och certifiera egen miljö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Egen infrastruktur sätts upp alternativt köps in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Kostnad X 50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Komplext område, flera får köpa in kompetens via leverantör eller konsult</a:t>
          </a:r>
        </a:p>
      </dsp:txBody>
      <dsp:txXfrm>
        <a:off x="2825750" y="843903"/>
        <a:ext cx="2476500" cy="4249260"/>
      </dsp:txXfrm>
    </dsp:sp>
    <dsp:sp modelId="{5AE88F53-6B3D-4E1A-8943-D7294B5BD10C}">
      <dsp:nvSpPr>
        <dsp:cNvPr id="0" name=""/>
        <dsp:cNvSpPr/>
      </dsp:nvSpPr>
      <dsp:spPr>
        <a:xfrm>
          <a:off x="5648960" y="325503"/>
          <a:ext cx="2476500" cy="518400"/>
        </a:xfrm>
        <a:prstGeom prst="rect">
          <a:avLst/>
        </a:prstGeom>
        <a:solidFill>
          <a:schemeClr val="accent2">
            <a:hueOff val="-12516579"/>
            <a:satOff val="50288"/>
            <a:lumOff val="-393"/>
            <a:alphaOff val="0"/>
          </a:schemeClr>
        </a:solidFill>
        <a:ln w="10795" cap="flat" cmpd="sng" algn="ctr">
          <a:solidFill>
            <a:schemeClr val="accent2">
              <a:hueOff val="-12516579"/>
              <a:satOff val="50288"/>
              <a:lumOff val="-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Kommersiell aktör</a:t>
          </a:r>
        </a:p>
      </dsp:txBody>
      <dsp:txXfrm>
        <a:off x="5648960" y="325503"/>
        <a:ext cx="2476500" cy="518400"/>
      </dsp:txXfrm>
    </dsp:sp>
    <dsp:sp modelId="{3A492D7D-B92F-401F-8EFC-10DCB4C56D50}">
      <dsp:nvSpPr>
        <dsp:cNvPr id="0" name=""/>
        <dsp:cNvSpPr/>
      </dsp:nvSpPr>
      <dsp:spPr>
        <a:xfrm>
          <a:off x="5648960" y="843903"/>
          <a:ext cx="2476500" cy="4249260"/>
        </a:xfrm>
        <a:prstGeom prst="rect">
          <a:avLst/>
        </a:prstGeom>
        <a:solidFill>
          <a:schemeClr val="accent2">
            <a:tint val="40000"/>
            <a:alpha val="90000"/>
            <a:hueOff val="-11909633"/>
            <a:satOff val="16270"/>
            <a:lumOff val="1722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-11909633"/>
              <a:satOff val="16270"/>
              <a:lumOff val="1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Säljer tjänster utifrån respektive organisations behov X 50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Varje förändring och uppdatering kan komma att kosta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Ger inte samma möjligheter till samverkan</a:t>
          </a:r>
        </a:p>
      </dsp:txBody>
      <dsp:txXfrm>
        <a:off x="5648960" y="843903"/>
        <a:ext cx="2476500" cy="4249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../media/image1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 rot="2875732">
            <a:off x="5740970" y="-1960445"/>
            <a:ext cx="8226126" cy="777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143898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82862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7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9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grpSp>
        <p:nvGrpSpPr>
          <p:cNvPr id="9" name="Grupp 8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2" name="textruta 11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3" name="textruta 12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grpSp>
        <p:nvGrpSpPr>
          <p:cNvPr id="14" name="Grupp 13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5" name="Bildobjekt 14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3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6" name="Grupp 5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3" name="Bildobjekt 12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0" name="textruta 9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5" r:id="rId5"/>
    <p:sldLayoutId id="2147483658" r:id="rId6"/>
    <p:sldLayoutId id="2147483653" r:id="rId7"/>
    <p:sldLayoutId id="2147483651" r:id="rId8"/>
    <p:sldLayoutId id="2147483652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sv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PoC</a:t>
            </a:r>
            <a:br>
              <a:rPr lang="sv-SE" dirty="0"/>
            </a:br>
            <a:r>
              <a:rPr lang="sv-SE" dirty="0"/>
              <a:t>Mobilt </a:t>
            </a:r>
            <a:r>
              <a:rPr lang="sv-SE" dirty="0" err="1"/>
              <a:t>Efos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538489"/>
            <a:ext cx="7787283" cy="1655762"/>
          </a:xfrm>
        </p:spPr>
        <p:txBody>
          <a:bodyPr/>
          <a:lstStyle/>
          <a:p>
            <a:r>
              <a:rPr lang="sv-SE" dirty="0"/>
              <a:t>2017-12-20</a:t>
            </a:r>
          </a:p>
        </p:txBody>
      </p:sp>
    </p:spTree>
    <p:extLst>
      <p:ext uri="{BB962C8B-B14F-4D97-AF65-F5344CB8AC3E}">
        <p14:creationId xmlns:p14="http://schemas.microsoft.com/office/powerpoint/2010/main" val="119652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9"/>
          <a:stretch/>
        </p:blipFill>
        <p:spPr>
          <a:xfrm>
            <a:off x="6181598" y="1881050"/>
            <a:ext cx="5715798" cy="270051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mål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7999" y="1694561"/>
            <a:ext cx="5746207" cy="3955227"/>
          </a:xfrm>
        </p:spPr>
        <p:txBody>
          <a:bodyPr/>
          <a:lstStyle/>
          <a:p>
            <a:r>
              <a:rPr lang="sv-SE" dirty="0"/>
              <a:t>Regional infrastruktur för att möjliggöra mobil inloggning i applikationer</a:t>
            </a:r>
          </a:p>
          <a:p>
            <a:pPr lvl="1"/>
            <a:r>
              <a:rPr lang="sv-SE" dirty="0"/>
              <a:t>1 struktur för 50 parter</a:t>
            </a:r>
          </a:p>
          <a:p>
            <a:pPr lvl="1"/>
            <a:endParaRPr lang="sv-SE" dirty="0"/>
          </a:p>
          <a:p>
            <a:r>
              <a:rPr lang="sv-SE" dirty="0"/>
              <a:t>Förbereda för säkra, mobila arbetssätt</a:t>
            </a:r>
          </a:p>
        </p:txBody>
      </p:sp>
    </p:spTree>
    <p:extLst>
      <p:ext uri="{BB962C8B-B14F-4D97-AF65-F5344CB8AC3E}">
        <p14:creationId xmlns:p14="http://schemas.microsoft.com/office/powerpoint/2010/main" val="32626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3871784" y="354226"/>
            <a:ext cx="1474573" cy="815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Nationell infrastruktur</a:t>
            </a:r>
          </a:p>
          <a:p>
            <a:pPr algn="ctr"/>
            <a:r>
              <a:rPr lang="sv-SE" sz="1600" dirty="0"/>
              <a:t>Mobilt </a:t>
            </a:r>
            <a:r>
              <a:rPr lang="sv-SE" sz="1600" dirty="0" err="1"/>
              <a:t>Efos</a:t>
            </a:r>
            <a:endParaRPr lang="sv-SE" sz="1600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5490519" y="354226"/>
            <a:ext cx="1474573" cy="815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i="1" dirty="0"/>
              <a:t>SAMBI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7084540" y="354226"/>
            <a:ext cx="1474573" cy="815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i="1" dirty="0"/>
              <a:t>Federation/nationell struktur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5070389" y="1919417"/>
            <a:ext cx="2314832" cy="99677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Identitets managering</a:t>
            </a:r>
          </a:p>
          <a:p>
            <a:pPr algn="ctr"/>
            <a:r>
              <a:rPr lang="sv-SE" dirty="0"/>
              <a:t>Västra Götaland</a:t>
            </a:r>
          </a:p>
        </p:txBody>
      </p:sp>
      <p:cxnSp>
        <p:nvCxnSpPr>
          <p:cNvPr id="9" name="Rak 8"/>
          <p:cNvCxnSpPr>
            <a:stCxn id="7" idx="0"/>
          </p:cNvCxnSpPr>
          <p:nvPr/>
        </p:nvCxnSpPr>
        <p:spPr>
          <a:xfrm flipH="1" flipV="1">
            <a:off x="4609070" y="1169772"/>
            <a:ext cx="1618735" cy="7496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ak 9"/>
          <p:cNvCxnSpPr>
            <a:stCxn id="7" idx="0"/>
            <a:endCxn id="5" idx="2"/>
          </p:cNvCxnSpPr>
          <p:nvPr/>
        </p:nvCxnSpPr>
        <p:spPr>
          <a:xfrm flipV="1">
            <a:off x="6227805" y="1169772"/>
            <a:ext cx="1" cy="7496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Rak 12"/>
          <p:cNvCxnSpPr>
            <a:stCxn id="7" idx="0"/>
            <a:endCxn id="6" idx="2"/>
          </p:cNvCxnSpPr>
          <p:nvPr/>
        </p:nvCxnSpPr>
        <p:spPr>
          <a:xfrm flipV="1">
            <a:off x="6227805" y="1169772"/>
            <a:ext cx="1594022" cy="7496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ktangel med rundade hörn 15"/>
          <p:cNvSpPr/>
          <p:nvPr/>
        </p:nvSpPr>
        <p:spPr>
          <a:xfrm>
            <a:off x="2234512" y="354226"/>
            <a:ext cx="1474573" cy="8155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Nationella tjänster</a:t>
            </a:r>
          </a:p>
          <a:p>
            <a:pPr algn="ctr"/>
            <a:r>
              <a:rPr lang="sv-SE" sz="1400" dirty="0"/>
              <a:t>(NPÖ, Pascal, </a:t>
            </a:r>
            <a:r>
              <a:rPr lang="sv-SE" sz="1400" dirty="0" err="1"/>
              <a:t>etc</a:t>
            </a:r>
            <a:r>
              <a:rPr lang="sv-SE" sz="1400" dirty="0"/>
              <a:t>)</a:t>
            </a:r>
          </a:p>
        </p:txBody>
      </p:sp>
      <p:cxnSp>
        <p:nvCxnSpPr>
          <p:cNvPr id="17" name="Rak 16"/>
          <p:cNvCxnSpPr>
            <a:stCxn id="16" idx="3"/>
            <a:endCxn id="4" idx="1"/>
          </p:cNvCxnSpPr>
          <p:nvPr/>
        </p:nvCxnSpPr>
        <p:spPr>
          <a:xfrm>
            <a:off x="3709085" y="761999"/>
            <a:ext cx="1626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ktangel med rundade hörn 20"/>
          <p:cNvSpPr/>
          <p:nvPr/>
        </p:nvSpPr>
        <p:spPr>
          <a:xfrm>
            <a:off x="4252783" y="3995353"/>
            <a:ext cx="1287164" cy="67550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Org</a:t>
            </a:r>
            <a:r>
              <a:rPr lang="sv-SE" dirty="0"/>
              <a:t> egen IDP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6753665" y="3995353"/>
            <a:ext cx="1287164" cy="67550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Org</a:t>
            </a:r>
            <a:r>
              <a:rPr lang="sv-SE" dirty="0"/>
              <a:t> utan egen IDP</a:t>
            </a:r>
          </a:p>
        </p:txBody>
      </p:sp>
      <p:sp>
        <p:nvSpPr>
          <p:cNvPr id="23" name="Cylinder 22"/>
          <p:cNvSpPr/>
          <p:nvPr/>
        </p:nvSpPr>
        <p:spPr>
          <a:xfrm>
            <a:off x="5140705" y="4335668"/>
            <a:ext cx="366226" cy="313459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IDP</a:t>
            </a:r>
          </a:p>
        </p:txBody>
      </p:sp>
      <p:cxnSp>
        <p:nvCxnSpPr>
          <p:cNvPr id="24" name="Rak 23"/>
          <p:cNvCxnSpPr>
            <a:stCxn id="21" idx="0"/>
            <a:endCxn id="7" idx="2"/>
          </p:cNvCxnSpPr>
          <p:nvPr/>
        </p:nvCxnSpPr>
        <p:spPr>
          <a:xfrm flipV="1">
            <a:off x="4896365" y="2916195"/>
            <a:ext cx="1331440" cy="10791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ektangel med rundade hörn 31"/>
          <p:cNvSpPr/>
          <p:nvPr/>
        </p:nvSpPr>
        <p:spPr>
          <a:xfrm>
            <a:off x="5701881" y="4108329"/>
            <a:ext cx="873211" cy="4530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Lokala tjänster</a:t>
            </a:r>
          </a:p>
        </p:txBody>
      </p:sp>
      <p:cxnSp>
        <p:nvCxnSpPr>
          <p:cNvPr id="36" name="Rak 35"/>
          <p:cNvCxnSpPr>
            <a:stCxn id="22" idx="0"/>
            <a:endCxn id="7" idx="2"/>
          </p:cNvCxnSpPr>
          <p:nvPr/>
        </p:nvCxnSpPr>
        <p:spPr>
          <a:xfrm flipH="1" flipV="1">
            <a:off x="6227805" y="2916195"/>
            <a:ext cx="1169442" cy="10791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Rak 38"/>
          <p:cNvCxnSpPr>
            <a:stCxn id="32" idx="1"/>
            <a:endCxn id="21" idx="3"/>
          </p:cNvCxnSpPr>
          <p:nvPr/>
        </p:nvCxnSpPr>
        <p:spPr>
          <a:xfrm flipH="1" flipV="1">
            <a:off x="5539947" y="4333104"/>
            <a:ext cx="161934" cy="1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ektangel med rundade hörn 41"/>
          <p:cNvSpPr/>
          <p:nvPr/>
        </p:nvSpPr>
        <p:spPr>
          <a:xfrm>
            <a:off x="8250691" y="4106563"/>
            <a:ext cx="873211" cy="4530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Lokala tjänster</a:t>
            </a:r>
          </a:p>
        </p:txBody>
      </p:sp>
      <p:sp>
        <p:nvSpPr>
          <p:cNvPr id="43" name="Rektangel med rundade hörn 42"/>
          <p:cNvSpPr/>
          <p:nvPr/>
        </p:nvSpPr>
        <p:spPr>
          <a:xfrm>
            <a:off x="8104202" y="2191266"/>
            <a:ext cx="873211" cy="4530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sv-SE" sz="1400" dirty="0"/>
              <a:t>Regionala tjänster</a:t>
            </a:r>
          </a:p>
        </p:txBody>
      </p:sp>
      <p:cxnSp>
        <p:nvCxnSpPr>
          <p:cNvPr id="44" name="Rak 43"/>
          <p:cNvCxnSpPr>
            <a:stCxn id="43" idx="1"/>
            <a:endCxn id="7" idx="3"/>
          </p:cNvCxnSpPr>
          <p:nvPr/>
        </p:nvCxnSpPr>
        <p:spPr>
          <a:xfrm flipH="1" flipV="1">
            <a:off x="7385221" y="2417806"/>
            <a:ext cx="718981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42" idx="1"/>
            <a:endCxn id="7" idx="3"/>
          </p:cNvCxnSpPr>
          <p:nvPr/>
        </p:nvCxnSpPr>
        <p:spPr>
          <a:xfrm flipH="1" flipV="1">
            <a:off x="7385221" y="2417806"/>
            <a:ext cx="865470" cy="19152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Cylinder 50"/>
          <p:cNvSpPr/>
          <p:nvPr/>
        </p:nvSpPr>
        <p:spPr>
          <a:xfrm>
            <a:off x="6932225" y="1985318"/>
            <a:ext cx="404913" cy="397478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sv-SE" sz="1600" dirty="0"/>
              <a:t>IDP</a:t>
            </a:r>
          </a:p>
        </p:txBody>
      </p:sp>
      <p:sp>
        <p:nvSpPr>
          <p:cNvPr id="52" name="textruta 51"/>
          <p:cNvSpPr txBox="1"/>
          <p:nvPr/>
        </p:nvSpPr>
        <p:spPr>
          <a:xfrm>
            <a:off x="298580" y="580765"/>
            <a:ext cx="16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Nationellt</a:t>
            </a:r>
          </a:p>
        </p:txBody>
      </p:sp>
      <p:sp>
        <p:nvSpPr>
          <p:cNvPr id="53" name="textruta 52"/>
          <p:cNvSpPr txBox="1"/>
          <p:nvPr/>
        </p:nvSpPr>
        <p:spPr>
          <a:xfrm>
            <a:off x="298580" y="2233140"/>
            <a:ext cx="16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Regionalt</a:t>
            </a:r>
          </a:p>
        </p:txBody>
      </p:sp>
      <p:sp>
        <p:nvSpPr>
          <p:cNvPr id="54" name="textruta 53"/>
          <p:cNvSpPr txBox="1"/>
          <p:nvPr/>
        </p:nvSpPr>
        <p:spPr>
          <a:xfrm>
            <a:off x="298580" y="4148437"/>
            <a:ext cx="16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Lokalt</a:t>
            </a:r>
          </a:p>
        </p:txBody>
      </p:sp>
      <p:sp>
        <p:nvSpPr>
          <p:cNvPr id="72" name="Cylinder 71"/>
          <p:cNvSpPr/>
          <p:nvPr/>
        </p:nvSpPr>
        <p:spPr>
          <a:xfrm>
            <a:off x="5082283" y="922639"/>
            <a:ext cx="335692" cy="34569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sv-SE" sz="1200" dirty="0"/>
              <a:t>IDP</a:t>
            </a:r>
          </a:p>
        </p:txBody>
      </p:sp>
    </p:spTree>
    <p:extLst>
      <p:ext uri="{BB962C8B-B14F-4D97-AF65-F5344CB8AC3E}">
        <p14:creationId xmlns:p14="http://schemas.microsoft.com/office/powerpoint/2010/main" val="32973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ylinder 50"/>
          <p:cNvSpPr/>
          <p:nvPr/>
        </p:nvSpPr>
        <p:spPr>
          <a:xfrm>
            <a:off x="4394878" y="4984621"/>
            <a:ext cx="620643" cy="489243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lt1"/>
                </a:solidFill>
              </a:rPr>
              <a:t>Användare - Kommuner</a:t>
            </a:r>
          </a:p>
        </p:txBody>
      </p:sp>
      <p:sp>
        <p:nvSpPr>
          <p:cNvPr id="224" name="Cylinder 50"/>
          <p:cNvSpPr/>
          <p:nvPr/>
        </p:nvSpPr>
        <p:spPr>
          <a:xfrm>
            <a:off x="4265056" y="5046712"/>
            <a:ext cx="620643" cy="489243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lt1"/>
                </a:solidFill>
              </a:rPr>
              <a:t>Användare - Kommuner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9148" y="2620302"/>
            <a:ext cx="3738283" cy="22462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6592" y="4440751"/>
            <a:ext cx="2307939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400" dirty="0"/>
              <a:t>Identifieringstjänst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2163" y="2718273"/>
            <a:ext cx="1487739" cy="80426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SITHS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Autentiseringstjänst</a:t>
            </a:r>
          </a:p>
        </p:txBody>
      </p:sp>
      <p:sp>
        <p:nvSpPr>
          <p:cNvPr id="8" name="Rectangle 7"/>
          <p:cNvSpPr/>
          <p:nvPr/>
        </p:nvSpPr>
        <p:spPr>
          <a:xfrm>
            <a:off x="2583231" y="3603217"/>
            <a:ext cx="1503510" cy="80426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EFOS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Autentiseringstjänst</a:t>
            </a:r>
          </a:p>
        </p:txBody>
      </p:sp>
      <p:sp>
        <p:nvSpPr>
          <p:cNvPr id="11" name="Rektangel med rundade hörn 4"/>
          <p:cNvSpPr/>
          <p:nvPr/>
        </p:nvSpPr>
        <p:spPr>
          <a:xfrm>
            <a:off x="2181688" y="1431298"/>
            <a:ext cx="1909807" cy="8359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lt1"/>
                </a:solidFill>
              </a:rPr>
              <a:t>Extern IdP från kommun, landsting/region eller nationellt</a:t>
            </a:r>
          </a:p>
        </p:txBody>
      </p:sp>
      <p:cxnSp>
        <p:nvCxnSpPr>
          <p:cNvPr id="13" name="Straight Connector 12"/>
          <p:cNvCxnSpPr>
            <a:stCxn id="9" idx="0"/>
            <a:endCxn id="11" idx="2"/>
          </p:cNvCxnSpPr>
          <p:nvPr/>
        </p:nvCxnSpPr>
        <p:spPr>
          <a:xfrm flipH="1" flipV="1">
            <a:off x="3136592" y="2267279"/>
            <a:ext cx="1951798" cy="457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med rundade hörn 4"/>
          <p:cNvSpPr/>
          <p:nvPr/>
        </p:nvSpPr>
        <p:spPr>
          <a:xfrm>
            <a:off x="4345881" y="1411005"/>
            <a:ext cx="1925941" cy="835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i="1" dirty="0">
                <a:solidFill>
                  <a:schemeClr val="lt1"/>
                </a:solidFill>
              </a:rPr>
              <a:t>SAMBI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33934" y="3633312"/>
            <a:ext cx="1503510" cy="80426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Windows (IWA)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Autentiseringstjänst</a:t>
            </a:r>
          </a:p>
        </p:txBody>
      </p:sp>
      <p:cxnSp>
        <p:nvCxnSpPr>
          <p:cNvPr id="19" name="Straight Connector 18"/>
          <p:cNvCxnSpPr>
            <a:stCxn id="14" idx="2"/>
            <a:endCxn id="9" idx="0"/>
          </p:cNvCxnSpPr>
          <p:nvPr/>
        </p:nvCxnSpPr>
        <p:spPr>
          <a:xfrm flipH="1">
            <a:off x="5088390" y="2246986"/>
            <a:ext cx="220462" cy="477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 19"/>
          <p:cNvSpPr/>
          <p:nvPr/>
        </p:nvSpPr>
        <p:spPr>
          <a:xfrm>
            <a:off x="279202" y="4580438"/>
            <a:ext cx="1532464" cy="6531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lt1"/>
                </a:solidFill>
              </a:rPr>
              <a:t>EFOS</a:t>
            </a:r>
          </a:p>
          <a:p>
            <a:pPr algn="ctr"/>
            <a:r>
              <a:rPr lang="en-US" sz="1200" i="1" dirty="0"/>
              <a:t>Nationell access Server</a:t>
            </a:r>
            <a:endParaRPr lang="en-US" sz="1200" i="1" dirty="0">
              <a:solidFill>
                <a:schemeClr val="l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4208" y="3695495"/>
            <a:ext cx="1027336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lt1"/>
                </a:solidFill>
              </a:rPr>
              <a:t>Mobila enheter</a:t>
            </a:r>
          </a:p>
        </p:txBody>
      </p:sp>
      <p:cxnSp>
        <p:nvCxnSpPr>
          <p:cNvPr id="23" name="Straight Connector 22"/>
          <p:cNvCxnSpPr>
            <a:stCxn id="8" idx="1"/>
            <a:endCxn id="21" idx="3"/>
          </p:cNvCxnSpPr>
          <p:nvPr/>
        </p:nvCxnSpPr>
        <p:spPr>
          <a:xfrm flipH="1">
            <a:off x="1371544" y="4005348"/>
            <a:ext cx="1211687" cy="1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  <a:stCxn id="8" idx="1"/>
            <a:endCxn id="20" idx="0"/>
          </p:cNvCxnSpPr>
          <p:nvPr/>
        </p:nvCxnSpPr>
        <p:spPr>
          <a:xfrm flipH="1">
            <a:off x="1810389" y="4005348"/>
            <a:ext cx="772842" cy="901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4208" y="2785168"/>
            <a:ext cx="1010163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lt1"/>
                </a:solidFill>
              </a:rPr>
              <a:t>Inera PKI</a:t>
            </a:r>
          </a:p>
        </p:txBody>
      </p:sp>
      <p:cxnSp>
        <p:nvCxnSpPr>
          <p:cNvPr id="28" name="Straight Connector 27"/>
          <p:cNvCxnSpPr>
            <a:stCxn id="7" idx="1"/>
            <a:endCxn id="26" idx="3"/>
          </p:cNvCxnSpPr>
          <p:nvPr/>
        </p:nvCxnSpPr>
        <p:spPr>
          <a:xfrm flipH="1" flipV="1">
            <a:off x="1354371" y="3111740"/>
            <a:ext cx="1237792" cy="86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58662" y="2639443"/>
            <a:ext cx="1906930" cy="9875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Federation</a:t>
            </a:r>
            <a:br>
              <a:rPr lang="en-US" sz="1400" dirty="0"/>
            </a:br>
            <a:r>
              <a:rPr lang="en-US" sz="1100" dirty="0"/>
              <a:t>(Federationstjänst)</a:t>
            </a:r>
            <a:endParaRPr lang="en-US" sz="1100" dirty="0">
              <a:solidFill>
                <a:schemeClr val="l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36635" y="2724676"/>
            <a:ext cx="1503510" cy="80426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SAML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Autentiseringstjänst</a:t>
            </a:r>
          </a:p>
        </p:txBody>
      </p:sp>
      <p:cxnSp>
        <p:nvCxnSpPr>
          <p:cNvPr id="36" name="Straight Connector 35"/>
          <p:cNvCxnSpPr>
            <a:stCxn id="5" idx="3"/>
            <a:endCxn id="29" idx="1"/>
          </p:cNvCxnSpPr>
          <p:nvPr/>
        </p:nvCxnSpPr>
        <p:spPr>
          <a:xfrm flipV="1">
            <a:off x="6077431" y="3133208"/>
            <a:ext cx="281231" cy="6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med rundade hörn 42"/>
          <p:cNvSpPr/>
          <p:nvPr/>
        </p:nvSpPr>
        <p:spPr>
          <a:xfrm>
            <a:off x="9915908" y="445557"/>
            <a:ext cx="1737448" cy="5593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sv-SE" sz="1100" dirty="0"/>
              <a:t>Gemensamma tjänster VG </a:t>
            </a:r>
            <a:r>
              <a:rPr lang="mr-IN" sz="1100" dirty="0"/>
              <a:t>–</a:t>
            </a:r>
            <a:r>
              <a:rPr lang="sv-SE" sz="1100" dirty="0"/>
              <a:t> </a:t>
            </a:r>
            <a:br>
              <a:rPr lang="sv-SE" sz="1100" dirty="0"/>
            </a:br>
            <a:r>
              <a:rPr lang="sv-SE" sz="1100" dirty="0"/>
              <a:t>SAML tjänster</a:t>
            </a:r>
          </a:p>
        </p:txBody>
      </p:sp>
      <p:cxnSp>
        <p:nvCxnSpPr>
          <p:cNvPr id="42" name="Straight Connector 41"/>
          <p:cNvCxnSpPr>
            <a:stCxn id="29" idx="3"/>
            <a:endCxn id="40" idx="1"/>
          </p:cNvCxnSpPr>
          <p:nvPr/>
        </p:nvCxnSpPr>
        <p:spPr>
          <a:xfrm flipV="1">
            <a:off x="8265592" y="725211"/>
            <a:ext cx="1650316" cy="240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med rundade hörn 42"/>
          <p:cNvSpPr/>
          <p:nvPr/>
        </p:nvSpPr>
        <p:spPr>
          <a:xfrm>
            <a:off x="9915908" y="1126228"/>
            <a:ext cx="1737448" cy="5998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dirty="0"/>
              <a:t>VGR  eller kommuner </a:t>
            </a:r>
            <a:r>
              <a:rPr lang="mr-IN" sz="1100" dirty="0"/>
              <a:t>–</a:t>
            </a:r>
            <a:r>
              <a:rPr lang="sv-SE" sz="1100" dirty="0"/>
              <a:t> </a:t>
            </a:r>
            <a:br>
              <a:rPr lang="sv-SE" sz="1100" dirty="0"/>
            </a:br>
            <a:r>
              <a:rPr lang="sv-SE" sz="1100" dirty="0"/>
              <a:t>SAML tjänster</a:t>
            </a:r>
          </a:p>
        </p:txBody>
      </p:sp>
      <p:cxnSp>
        <p:nvCxnSpPr>
          <p:cNvPr id="47" name="Straight Connector 46"/>
          <p:cNvCxnSpPr>
            <a:stCxn id="43" idx="1"/>
            <a:endCxn id="29" idx="3"/>
          </p:cNvCxnSpPr>
          <p:nvPr/>
        </p:nvCxnSpPr>
        <p:spPr>
          <a:xfrm flipH="1">
            <a:off x="8265592" y="1426152"/>
            <a:ext cx="1650316" cy="170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ktangel med rundade hörn 42"/>
          <p:cNvSpPr/>
          <p:nvPr/>
        </p:nvSpPr>
        <p:spPr>
          <a:xfrm>
            <a:off x="9915907" y="1838950"/>
            <a:ext cx="1737449" cy="9811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dirty="0"/>
              <a:t>Nationella tjänster, SAMBI, kommuner med egen SAML Federation Service</a:t>
            </a:r>
          </a:p>
        </p:txBody>
      </p:sp>
      <p:cxnSp>
        <p:nvCxnSpPr>
          <p:cNvPr id="50" name="Straight Connector 49"/>
          <p:cNvCxnSpPr>
            <a:stCxn id="48" idx="1"/>
            <a:endCxn id="29" idx="3"/>
          </p:cNvCxnSpPr>
          <p:nvPr/>
        </p:nvCxnSpPr>
        <p:spPr>
          <a:xfrm flipH="1">
            <a:off x="8265592" y="2329543"/>
            <a:ext cx="1650315" cy="803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358662" y="3865393"/>
            <a:ext cx="1906930" cy="10011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lt1"/>
                </a:solidFill>
              </a:rPr>
              <a:t>Åtkomstintygsutfärdare </a:t>
            </a:r>
            <a:br>
              <a:rPr lang="en-US" sz="1400" dirty="0">
                <a:solidFill>
                  <a:schemeClr val="lt1"/>
                </a:solidFill>
              </a:rPr>
            </a:br>
            <a:r>
              <a:rPr lang="en-US" sz="1100" dirty="0">
                <a:solidFill>
                  <a:schemeClr val="lt1"/>
                </a:solidFill>
              </a:rPr>
              <a:t>(Tokentjänst, STS)</a:t>
            </a:r>
          </a:p>
        </p:txBody>
      </p:sp>
      <p:cxnSp>
        <p:nvCxnSpPr>
          <p:cNvPr id="54" name="Straight Connector 53"/>
          <p:cNvCxnSpPr>
            <a:stCxn id="52" idx="1"/>
            <a:endCxn id="5" idx="3"/>
          </p:cNvCxnSpPr>
          <p:nvPr/>
        </p:nvCxnSpPr>
        <p:spPr>
          <a:xfrm flipH="1" flipV="1">
            <a:off x="6077431" y="3743415"/>
            <a:ext cx="281231" cy="62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ktangel med rundade hörn 42"/>
          <p:cNvSpPr/>
          <p:nvPr/>
        </p:nvSpPr>
        <p:spPr>
          <a:xfrm>
            <a:off x="9915906" y="3328745"/>
            <a:ext cx="1737449" cy="6818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sv-SE" sz="1100" dirty="0"/>
              <a:t>Gemensamma tjänster VG</a:t>
            </a:r>
            <a:r>
              <a:rPr lang="mr-IN" sz="1100" dirty="0"/>
              <a:t>–</a:t>
            </a:r>
            <a:r>
              <a:rPr lang="sv-SE" sz="1100" dirty="0"/>
              <a:t> </a:t>
            </a:r>
            <a:br>
              <a:rPr lang="sv-SE" sz="1100" dirty="0"/>
            </a:br>
            <a:r>
              <a:rPr lang="sv-SE" sz="1100" dirty="0"/>
              <a:t>OAuth &amp; OpenID Connect appar/websiter</a:t>
            </a:r>
          </a:p>
        </p:txBody>
      </p:sp>
      <p:cxnSp>
        <p:nvCxnSpPr>
          <p:cNvPr id="57" name="Straight Connector 56"/>
          <p:cNvCxnSpPr>
            <a:stCxn id="55" idx="1"/>
            <a:endCxn id="52" idx="3"/>
          </p:cNvCxnSpPr>
          <p:nvPr/>
        </p:nvCxnSpPr>
        <p:spPr>
          <a:xfrm flipH="1">
            <a:off x="8265592" y="3669665"/>
            <a:ext cx="1650314" cy="696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9915906" y="4121351"/>
            <a:ext cx="1737449" cy="6094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VGR eller kommuner </a:t>
            </a:r>
            <a:r>
              <a:rPr lang="mr-IN" sz="1100" dirty="0"/>
              <a:t>–</a:t>
            </a:r>
            <a:br>
              <a:rPr lang="en-US" sz="1100" dirty="0"/>
            </a:br>
            <a:r>
              <a:rPr lang="en-US" sz="1100" dirty="0"/>
              <a:t>OAuth &amp; OpenID Connect </a:t>
            </a:r>
            <a:r>
              <a:rPr lang="sv-SE" sz="1100" dirty="0"/>
              <a:t>appar/websiter</a:t>
            </a:r>
          </a:p>
        </p:txBody>
      </p:sp>
      <p:cxnSp>
        <p:nvCxnSpPr>
          <p:cNvPr id="62" name="Straight Connector 61"/>
          <p:cNvCxnSpPr>
            <a:stCxn id="59" idx="1"/>
            <a:endCxn id="52" idx="3"/>
          </p:cNvCxnSpPr>
          <p:nvPr/>
        </p:nvCxnSpPr>
        <p:spPr>
          <a:xfrm flipH="1" flipV="1">
            <a:off x="8265592" y="4365961"/>
            <a:ext cx="1650314" cy="60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9915905" y="4880408"/>
            <a:ext cx="1737449" cy="7753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Andra regioner/landsting, tredje part, nationella - OAuth &amp; OpenID Connect appar/websiter</a:t>
            </a:r>
          </a:p>
        </p:txBody>
      </p:sp>
      <p:cxnSp>
        <p:nvCxnSpPr>
          <p:cNvPr id="68" name="Straight Connector 67"/>
          <p:cNvCxnSpPr>
            <a:stCxn id="66" idx="1"/>
            <a:endCxn id="52" idx="3"/>
          </p:cNvCxnSpPr>
          <p:nvPr/>
        </p:nvCxnSpPr>
        <p:spPr>
          <a:xfrm flipH="1" flipV="1">
            <a:off x="8265592" y="4365961"/>
            <a:ext cx="1650313" cy="902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ylinder 50"/>
          <p:cNvSpPr/>
          <p:nvPr/>
        </p:nvSpPr>
        <p:spPr>
          <a:xfrm>
            <a:off x="4040492" y="5131381"/>
            <a:ext cx="670394" cy="489243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>
                <a:solidFill>
                  <a:schemeClr val="lt1"/>
                </a:solidFill>
              </a:rPr>
              <a:t>Användare </a:t>
            </a:r>
            <a:r>
              <a:rPr lang="mr-IN" sz="700" dirty="0">
                <a:solidFill>
                  <a:schemeClr val="lt1"/>
                </a:solidFill>
              </a:rPr>
              <a:t>–</a:t>
            </a:r>
            <a:r>
              <a:rPr lang="sv-SE" sz="700" dirty="0">
                <a:solidFill>
                  <a:schemeClr val="lt1"/>
                </a:solidFill>
              </a:rPr>
              <a:t> VGR eller kommuner</a:t>
            </a:r>
          </a:p>
        </p:txBody>
      </p:sp>
      <p:cxnSp>
        <p:nvCxnSpPr>
          <p:cNvPr id="185" name="Straight Connector 184"/>
          <p:cNvCxnSpPr>
            <a:cxnSpLocks/>
            <a:stCxn id="5" idx="2"/>
            <a:endCxn id="51" idx="1"/>
          </p:cNvCxnSpPr>
          <p:nvPr/>
        </p:nvCxnSpPr>
        <p:spPr>
          <a:xfrm flipH="1">
            <a:off x="3065620" y="4866528"/>
            <a:ext cx="1142670" cy="214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cxnSpLocks/>
            <a:stCxn id="5" idx="2"/>
          </p:cNvCxnSpPr>
          <p:nvPr/>
        </p:nvCxnSpPr>
        <p:spPr>
          <a:xfrm>
            <a:off x="4208290" y="4866528"/>
            <a:ext cx="186588" cy="264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9022" y="2604345"/>
            <a:ext cx="2022057" cy="3095754"/>
          </a:xfrm>
          <a:prstGeom prst="rect">
            <a:avLst/>
          </a:prstGeom>
          <a:noFill/>
          <a:ln w="19050">
            <a:solidFill>
              <a:schemeClr val="dk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2629" y="5347166"/>
            <a:ext cx="23079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E-identitetsutfärdare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354686" y="4957952"/>
            <a:ext cx="4249829" cy="763944"/>
          </a:xfrm>
          <a:prstGeom prst="rect">
            <a:avLst/>
          </a:prstGeom>
          <a:noFill/>
          <a:ln w="19050">
            <a:solidFill>
              <a:schemeClr val="dk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74173" y="5255642"/>
            <a:ext cx="23079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1000" dirty="0">
                <a:solidFill>
                  <a:schemeClr val="tx1"/>
                </a:solidFill>
              </a:rPr>
              <a:t>Identitetsdatalager &amp;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Provisionering</a:t>
            </a:r>
          </a:p>
        </p:txBody>
      </p:sp>
      <p:sp>
        <p:nvSpPr>
          <p:cNvPr id="45" name="Cylinder 44">
            <a:extLst>
              <a:ext uri="{FF2B5EF4-FFF2-40B4-BE49-F238E27FC236}">
                <a16:creationId xmlns:a16="http://schemas.microsoft.com/office/drawing/2014/main" id="{7BBA22B3-40CB-4AA7-8881-547EBB5AE8DF}"/>
              </a:ext>
            </a:extLst>
          </p:cNvPr>
          <p:cNvSpPr/>
          <p:nvPr/>
        </p:nvSpPr>
        <p:spPr>
          <a:xfrm>
            <a:off x="3008174" y="5219551"/>
            <a:ext cx="738061" cy="4892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 dirty="0"/>
          </a:p>
          <a:p>
            <a:pPr algn="ctr"/>
            <a:br>
              <a:rPr lang="sv-SE" sz="900" dirty="0">
                <a:solidFill>
                  <a:schemeClr val="lt1"/>
                </a:solidFill>
              </a:rPr>
            </a:br>
            <a:r>
              <a:rPr lang="sv-SE" sz="900" dirty="0">
                <a:solidFill>
                  <a:schemeClr val="lt1"/>
                </a:solidFill>
              </a:rPr>
              <a:t> HSA</a:t>
            </a:r>
          </a:p>
        </p:txBody>
      </p:sp>
      <p:sp>
        <p:nvSpPr>
          <p:cNvPr id="51" name="Cylinder 50">
            <a:extLst>
              <a:ext uri="{FF2B5EF4-FFF2-40B4-BE49-F238E27FC236}">
                <a16:creationId xmlns:a16="http://schemas.microsoft.com/office/drawing/2014/main" id="{1BA013B9-9C20-4BCA-80FC-32CD90BC4B91}"/>
              </a:ext>
            </a:extLst>
          </p:cNvPr>
          <p:cNvSpPr/>
          <p:nvPr/>
        </p:nvSpPr>
        <p:spPr>
          <a:xfrm>
            <a:off x="2696589" y="5081393"/>
            <a:ext cx="738061" cy="489243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>
                <a:solidFill>
                  <a:schemeClr val="lt1"/>
                </a:solidFill>
              </a:rPr>
              <a:t>Användare </a:t>
            </a:r>
            <a:r>
              <a:rPr lang="mr-IN" sz="700" dirty="0">
                <a:solidFill>
                  <a:schemeClr val="lt1"/>
                </a:solidFill>
              </a:rPr>
              <a:t>–</a:t>
            </a:r>
            <a:r>
              <a:rPr lang="sv-SE" sz="700" dirty="0">
                <a:solidFill>
                  <a:schemeClr val="lt1"/>
                </a:solidFill>
              </a:rPr>
              <a:t> </a:t>
            </a:r>
            <a:br>
              <a:rPr lang="sv-SE" sz="700" dirty="0">
                <a:solidFill>
                  <a:schemeClr val="lt1"/>
                </a:solidFill>
              </a:rPr>
            </a:br>
            <a:r>
              <a:rPr lang="sv-SE" sz="700" dirty="0">
                <a:solidFill>
                  <a:schemeClr val="lt1"/>
                </a:solidFill>
              </a:rPr>
              <a:t>Gemensamma tjänster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97B0D0D-0998-4F9A-9C6A-A94509530DAB}"/>
              </a:ext>
            </a:extLst>
          </p:cNvPr>
          <p:cNvSpPr/>
          <p:nvPr/>
        </p:nvSpPr>
        <p:spPr>
          <a:xfrm>
            <a:off x="129022" y="87682"/>
            <a:ext cx="1361575" cy="16383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84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Användare&#10;">
            <a:extLst>
              <a:ext uri="{FF2B5EF4-FFF2-40B4-BE49-F238E27FC236}">
                <a16:creationId xmlns:a16="http://schemas.microsoft.com/office/drawing/2014/main" id="{2CA8796B-FDF4-4CAE-9B06-2CA62F4C9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4251" y="2423160"/>
            <a:ext cx="914400" cy="914400"/>
          </a:xfrm>
          <a:prstGeom prst="rect">
            <a:avLst/>
          </a:prstGeom>
        </p:spPr>
      </p:pic>
      <p:pic>
        <p:nvPicPr>
          <p:cNvPr id="5" name="Bild 4" descr="Smartphone">
            <a:extLst>
              <a:ext uri="{FF2B5EF4-FFF2-40B4-BE49-F238E27FC236}">
                <a16:creationId xmlns:a16="http://schemas.microsoft.com/office/drawing/2014/main" id="{4E5B7FE0-DE53-4419-BF09-D14323CC2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7651" y="1822269"/>
            <a:ext cx="1084218" cy="1084218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29421BE2-8E2B-4D2B-B6EF-41B14F24B1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1051" y="2037805"/>
            <a:ext cx="200941" cy="194091"/>
          </a:xfrm>
          <a:prstGeom prst="rect">
            <a:avLst/>
          </a:prstGeom>
        </p:spPr>
      </p:pic>
      <p:sp>
        <p:nvSpPr>
          <p:cNvPr id="7" name="Rektangel med rundade hörn 7">
            <a:extLst>
              <a:ext uri="{FF2B5EF4-FFF2-40B4-BE49-F238E27FC236}">
                <a16:creationId xmlns:a16="http://schemas.microsoft.com/office/drawing/2014/main" id="{8B18EBDD-A10C-4C97-82C6-FA24FBD6AA79}"/>
              </a:ext>
            </a:extLst>
          </p:cNvPr>
          <p:cNvSpPr/>
          <p:nvPr/>
        </p:nvSpPr>
        <p:spPr>
          <a:xfrm>
            <a:off x="1719942" y="2045448"/>
            <a:ext cx="152400" cy="18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600" dirty="0"/>
              <a:t>S</a:t>
            </a:r>
          </a:p>
        </p:txBody>
      </p:sp>
      <p:sp>
        <p:nvSpPr>
          <p:cNvPr id="8" name="Pratbubbla: oval 7">
            <a:extLst>
              <a:ext uri="{FF2B5EF4-FFF2-40B4-BE49-F238E27FC236}">
                <a16:creationId xmlns:a16="http://schemas.microsoft.com/office/drawing/2014/main" id="{CB0FB7B7-0684-4FFB-B8E9-8161B97755A0}"/>
              </a:ext>
            </a:extLst>
          </p:cNvPr>
          <p:cNvSpPr/>
          <p:nvPr/>
        </p:nvSpPr>
        <p:spPr>
          <a:xfrm>
            <a:off x="607422" y="421299"/>
            <a:ext cx="2005149" cy="1323703"/>
          </a:xfrm>
          <a:prstGeom prst="wedgeEllipseCallout">
            <a:avLst>
              <a:gd name="adj1" fmla="val 6529"/>
              <a:gd name="adj2" fmla="val 70395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Användaren klickar på ikonen för SAMSA</a:t>
            </a:r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C47F6FC4-10D6-4436-8561-8C9713235FC2}"/>
              </a:ext>
            </a:extLst>
          </p:cNvPr>
          <p:cNvSpPr/>
          <p:nvPr/>
        </p:nvSpPr>
        <p:spPr>
          <a:xfrm>
            <a:off x="4563611" y="2662645"/>
            <a:ext cx="2013358" cy="1349829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VG-gemensam Identifieringstjänst</a:t>
            </a:r>
          </a:p>
        </p:txBody>
      </p:sp>
      <p:sp>
        <p:nvSpPr>
          <p:cNvPr id="10" name="Cloud 19">
            <a:extLst>
              <a:ext uri="{FF2B5EF4-FFF2-40B4-BE49-F238E27FC236}">
                <a16:creationId xmlns:a16="http://schemas.microsoft.com/office/drawing/2014/main" id="{031021C4-78D5-4F3F-8933-B5DE5F38A6D3}"/>
              </a:ext>
            </a:extLst>
          </p:cNvPr>
          <p:cNvSpPr/>
          <p:nvPr/>
        </p:nvSpPr>
        <p:spPr>
          <a:xfrm>
            <a:off x="4805424" y="966380"/>
            <a:ext cx="1532464" cy="6531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lt1"/>
                </a:solidFill>
              </a:rPr>
              <a:t>EFOS</a:t>
            </a:r>
          </a:p>
          <a:p>
            <a:pPr algn="ctr"/>
            <a:r>
              <a:rPr lang="en-US" sz="1200" i="1" dirty="0"/>
              <a:t>Nationell access Server</a:t>
            </a:r>
            <a:endParaRPr lang="en-US" sz="1200" i="1" dirty="0">
              <a:solidFill>
                <a:schemeClr val="lt1"/>
              </a:solidFill>
            </a:endParaRPr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FCF71076-9CF2-4867-A1FF-558B7EC4AC34}"/>
              </a:ext>
            </a:extLst>
          </p:cNvPr>
          <p:cNvCxnSpPr>
            <a:cxnSpLocks/>
            <a:stCxn id="7" idx="2"/>
            <a:endCxn id="9" idx="1"/>
          </p:cNvCxnSpPr>
          <p:nvPr/>
        </p:nvCxnSpPr>
        <p:spPr>
          <a:xfrm>
            <a:off x="1796142" y="2231896"/>
            <a:ext cx="3774148" cy="43074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08AA87B9-E73E-41A3-B72D-6E1AE6FDF6A7}"/>
              </a:ext>
            </a:extLst>
          </p:cNvPr>
          <p:cNvCxnSpPr>
            <a:cxnSpLocks/>
            <a:stCxn id="6" idx="0"/>
            <a:endCxn id="10" idx="2"/>
          </p:cNvCxnSpPr>
          <p:nvPr/>
        </p:nvCxnSpPr>
        <p:spPr>
          <a:xfrm flipV="1">
            <a:off x="1981522" y="1292952"/>
            <a:ext cx="2828655" cy="74485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Pratbubbla: oval 17">
            <a:extLst>
              <a:ext uri="{FF2B5EF4-FFF2-40B4-BE49-F238E27FC236}">
                <a16:creationId xmlns:a16="http://schemas.microsoft.com/office/drawing/2014/main" id="{AC9F700D-6D38-4853-9AFA-0F2AE5A7B273}"/>
              </a:ext>
            </a:extLst>
          </p:cNvPr>
          <p:cNvSpPr/>
          <p:nvPr/>
        </p:nvSpPr>
        <p:spPr>
          <a:xfrm>
            <a:off x="1198516" y="253984"/>
            <a:ext cx="2610085" cy="1323703"/>
          </a:xfrm>
          <a:prstGeom prst="wedgeEllipseCallout">
            <a:avLst>
              <a:gd name="adj1" fmla="val -29953"/>
              <a:gd name="adj2" fmla="val 76974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Användaren väljer att logga in med mobilt Efos,</a:t>
            </a:r>
          </a:p>
          <a:p>
            <a:pPr algn="ctr"/>
            <a:r>
              <a:rPr lang="sv-SE" dirty="0"/>
              <a:t>NetID initieras</a:t>
            </a:r>
          </a:p>
        </p:txBody>
      </p:sp>
      <p:sp>
        <p:nvSpPr>
          <p:cNvPr id="19" name="Cylinder 50">
            <a:extLst>
              <a:ext uri="{FF2B5EF4-FFF2-40B4-BE49-F238E27FC236}">
                <a16:creationId xmlns:a16="http://schemas.microsoft.com/office/drawing/2014/main" id="{A6FFE744-6150-44AA-9316-088F1C88B8B8}"/>
              </a:ext>
            </a:extLst>
          </p:cNvPr>
          <p:cNvSpPr/>
          <p:nvPr/>
        </p:nvSpPr>
        <p:spPr>
          <a:xfrm>
            <a:off x="7176311" y="1008632"/>
            <a:ext cx="738061" cy="4892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>
                <a:solidFill>
                  <a:schemeClr val="lt1"/>
                </a:solidFill>
              </a:rPr>
              <a:t>Attributkälla  HSA</a:t>
            </a:r>
          </a:p>
        </p:txBody>
      </p: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BA797B4E-64C7-4BD9-BB80-18E2701688B6}"/>
              </a:ext>
            </a:extLst>
          </p:cNvPr>
          <p:cNvCxnSpPr>
            <a:cxnSpLocks/>
            <a:stCxn id="10" idx="1"/>
            <a:endCxn id="9" idx="1"/>
          </p:cNvCxnSpPr>
          <p:nvPr/>
        </p:nvCxnSpPr>
        <p:spPr>
          <a:xfrm flipH="1">
            <a:off x="5570290" y="1618828"/>
            <a:ext cx="1366" cy="104381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240C7610-B787-4748-B6F9-8CC699D3733E}"/>
              </a:ext>
            </a:extLst>
          </p:cNvPr>
          <p:cNvCxnSpPr>
            <a:cxnSpLocks/>
            <a:stCxn id="6" idx="3"/>
            <a:endCxn id="10" idx="2"/>
          </p:cNvCxnSpPr>
          <p:nvPr/>
        </p:nvCxnSpPr>
        <p:spPr>
          <a:xfrm flipV="1">
            <a:off x="2081992" y="1292952"/>
            <a:ext cx="2728185" cy="84189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Pratbubbla: oval 27">
            <a:extLst>
              <a:ext uri="{FF2B5EF4-FFF2-40B4-BE49-F238E27FC236}">
                <a16:creationId xmlns:a16="http://schemas.microsoft.com/office/drawing/2014/main" id="{D71D5595-40CB-4979-A93B-5419B856EE61}"/>
              </a:ext>
            </a:extLst>
          </p:cNvPr>
          <p:cNvSpPr/>
          <p:nvPr/>
        </p:nvSpPr>
        <p:spPr>
          <a:xfrm>
            <a:off x="2450547" y="174172"/>
            <a:ext cx="2466704" cy="1323703"/>
          </a:xfrm>
          <a:prstGeom prst="wedgeEllipseCallout">
            <a:avLst>
              <a:gd name="adj1" fmla="val -50358"/>
              <a:gd name="adj2" fmla="val 77608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Förfrågan om att ange pin-kod i netID-appen</a:t>
            </a:r>
          </a:p>
        </p:txBody>
      </p: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E149456E-A9FC-4AB7-927F-A6CD4475E839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1972812" y="1292952"/>
            <a:ext cx="2837365" cy="73620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55C59348-2F2A-4A53-BF63-53ED7F1F2E33}"/>
              </a:ext>
            </a:extLst>
          </p:cNvPr>
          <p:cNvCxnSpPr>
            <a:cxnSpLocks/>
            <a:stCxn id="10" idx="1"/>
            <a:endCxn id="9" idx="1"/>
          </p:cNvCxnSpPr>
          <p:nvPr/>
        </p:nvCxnSpPr>
        <p:spPr>
          <a:xfrm flipH="1">
            <a:off x="5570290" y="1618828"/>
            <a:ext cx="1366" cy="104381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86194DDB-B887-4259-8488-27A2C080DC93}"/>
              </a:ext>
            </a:extLst>
          </p:cNvPr>
          <p:cNvCxnSpPr>
            <a:cxnSpLocks/>
            <a:stCxn id="19" idx="3"/>
            <a:endCxn id="9" idx="4"/>
          </p:cNvCxnSpPr>
          <p:nvPr/>
        </p:nvCxnSpPr>
        <p:spPr>
          <a:xfrm flipH="1">
            <a:off x="6576969" y="1497875"/>
            <a:ext cx="968373" cy="183968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Pratbubbla: oval 37">
            <a:extLst>
              <a:ext uri="{FF2B5EF4-FFF2-40B4-BE49-F238E27FC236}">
                <a16:creationId xmlns:a16="http://schemas.microsoft.com/office/drawing/2014/main" id="{133770CE-E3F6-45C3-BE9C-80E4FBF59EDF}"/>
              </a:ext>
            </a:extLst>
          </p:cNvPr>
          <p:cNvSpPr/>
          <p:nvPr/>
        </p:nvSpPr>
        <p:spPr>
          <a:xfrm>
            <a:off x="7752386" y="1383596"/>
            <a:ext cx="2466704" cy="1323703"/>
          </a:xfrm>
          <a:prstGeom prst="wedgeEllipseCallout">
            <a:avLst>
              <a:gd name="adj1" fmla="val -77905"/>
              <a:gd name="adj2" fmla="val 50357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Ev attribut hämtas från definierade källor, i detta fallet HSA</a:t>
            </a:r>
          </a:p>
        </p:txBody>
      </p:sp>
      <p:sp>
        <p:nvSpPr>
          <p:cNvPr id="39" name="Pratbubbla: oval 38">
            <a:extLst>
              <a:ext uri="{FF2B5EF4-FFF2-40B4-BE49-F238E27FC236}">
                <a16:creationId xmlns:a16="http://schemas.microsoft.com/office/drawing/2014/main" id="{56584A0A-1FD8-4B62-AAFE-53ECA473E0D6}"/>
              </a:ext>
            </a:extLst>
          </p:cNvPr>
          <p:cNvSpPr/>
          <p:nvPr/>
        </p:nvSpPr>
        <p:spPr>
          <a:xfrm>
            <a:off x="1556488" y="3376161"/>
            <a:ext cx="2959494" cy="1323703"/>
          </a:xfrm>
          <a:prstGeom prst="wedgeEllipseCallout">
            <a:avLst>
              <a:gd name="adj1" fmla="val 27594"/>
              <a:gd name="adj2" fmla="val -97941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Åtkomstintyg skapas och skickas till SAMSA. Användaren loggas in</a:t>
            </a:r>
          </a:p>
        </p:txBody>
      </p:sp>
      <p:cxnSp>
        <p:nvCxnSpPr>
          <p:cNvPr id="53" name="Rak koppling 52">
            <a:extLst>
              <a:ext uri="{FF2B5EF4-FFF2-40B4-BE49-F238E27FC236}">
                <a16:creationId xmlns:a16="http://schemas.microsoft.com/office/drawing/2014/main" id="{80736DB3-E5DE-4158-B13A-3560C2BF68DA}"/>
              </a:ext>
            </a:extLst>
          </p:cNvPr>
          <p:cNvCxnSpPr>
            <a:cxnSpLocks/>
            <a:stCxn id="7" idx="2"/>
            <a:endCxn id="9" idx="1"/>
          </p:cNvCxnSpPr>
          <p:nvPr/>
        </p:nvCxnSpPr>
        <p:spPr>
          <a:xfrm>
            <a:off x="1796142" y="2231896"/>
            <a:ext cx="3774148" cy="43074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Pratbubbla: oval 55">
            <a:extLst>
              <a:ext uri="{FF2B5EF4-FFF2-40B4-BE49-F238E27FC236}">
                <a16:creationId xmlns:a16="http://schemas.microsoft.com/office/drawing/2014/main" id="{F2A73595-80DE-4E26-9286-26616BA00B03}"/>
              </a:ext>
            </a:extLst>
          </p:cNvPr>
          <p:cNvSpPr/>
          <p:nvPr/>
        </p:nvSpPr>
        <p:spPr>
          <a:xfrm>
            <a:off x="6391644" y="253985"/>
            <a:ext cx="3827446" cy="1661120"/>
          </a:xfrm>
          <a:prstGeom prst="wedgeEllipseCallout">
            <a:avLst>
              <a:gd name="adj1" fmla="val -50358"/>
              <a:gd name="adj2" fmla="val 77608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VG-gemensam identifieringstjänst kontaktar nationell access server för att se om någon förfrågan finns initierad</a:t>
            </a:r>
          </a:p>
        </p:txBody>
      </p:sp>
      <p:sp>
        <p:nvSpPr>
          <p:cNvPr id="57" name="Pratbubbla: oval 56">
            <a:extLst>
              <a:ext uri="{FF2B5EF4-FFF2-40B4-BE49-F238E27FC236}">
                <a16:creationId xmlns:a16="http://schemas.microsoft.com/office/drawing/2014/main" id="{FB865BFC-5D38-4292-B61C-AC819890D3B7}"/>
              </a:ext>
            </a:extLst>
          </p:cNvPr>
          <p:cNvSpPr/>
          <p:nvPr/>
        </p:nvSpPr>
        <p:spPr>
          <a:xfrm>
            <a:off x="814251" y="28757"/>
            <a:ext cx="4668338" cy="1323703"/>
          </a:xfrm>
          <a:prstGeom prst="wedgeEllipseCallout">
            <a:avLst>
              <a:gd name="adj1" fmla="val -22748"/>
              <a:gd name="adj2" fmla="val 88382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Användarens autentisering återkopplas till nationell server och vidare till VG-gemensam Identifieringstjänst</a:t>
            </a:r>
          </a:p>
        </p:txBody>
      </p:sp>
      <p:pic>
        <p:nvPicPr>
          <p:cNvPr id="59" name="Bild 58" descr="Leende ansikte utan fyllning">
            <a:extLst>
              <a:ext uri="{FF2B5EF4-FFF2-40B4-BE49-F238E27FC236}">
                <a16:creationId xmlns:a16="http://schemas.microsoft.com/office/drawing/2014/main" id="{404FE460-65AD-46D9-BCAD-F5772B077D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0477" y="249685"/>
            <a:ext cx="4211047" cy="4211047"/>
          </a:xfrm>
          <a:prstGeom prst="rect">
            <a:avLst/>
          </a:prstGeom>
        </p:spPr>
      </p:pic>
      <p:sp>
        <p:nvSpPr>
          <p:cNvPr id="60" name="textruta 59">
            <a:extLst>
              <a:ext uri="{FF2B5EF4-FFF2-40B4-BE49-F238E27FC236}">
                <a16:creationId xmlns:a16="http://schemas.microsoft.com/office/drawing/2014/main" id="{97AA9DB3-CE14-4A63-9115-A3F28D3C6AA0}"/>
              </a:ext>
            </a:extLst>
          </p:cNvPr>
          <p:cNvSpPr txBox="1"/>
          <p:nvPr/>
        </p:nvSpPr>
        <p:spPr>
          <a:xfrm>
            <a:off x="2428960" y="4056677"/>
            <a:ext cx="777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/>
              <a:t>INLOGGAD</a:t>
            </a:r>
          </a:p>
          <a:p>
            <a:r>
              <a:rPr lang="sv-SE" sz="2000" dirty="0"/>
              <a:t>Kan använda samma inloggning till andra appar och tjänster(egna och gemensamma) som också kräver mobilt Efos genom denna lösning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15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8" grpId="0" animBg="1"/>
      <p:bldP spid="18" grpId="1" animBg="1"/>
      <p:bldP spid="19" grpId="0" animBg="1"/>
      <p:bldP spid="19" grpId="1" animBg="1"/>
      <p:bldP spid="28" grpId="0" animBg="1"/>
      <p:bldP spid="28" grpId="1" animBg="1"/>
      <p:bldP spid="38" grpId="0" animBg="1"/>
      <p:bldP spid="38" grpId="1" animBg="1"/>
      <p:bldP spid="39" grpId="0" animBg="1"/>
      <p:bldP spid="39" grpId="1" animBg="1"/>
      <p:bldP spid="56" grpId="0" animBg="1"/>
      <p:bldP spid="56" grpId="1" animBg="1"/>
      <p:bldP spid="57" grpId="0" animBg="1"/>
      <p:bldP spid="57" grpId="1" animBg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Roller inom Identitetshanteringssystemet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Autentiseringtjänst</a:t>
            </a:r>
          </a:p>
          <a:p>
            <a:pPr lvl="1"/>
            <a:r>
              <a:rPr lang="sv-SE" dirty="0"/>
              <a:t>Inloggning</a:t>
            </a:r>
          </a:p>
          <a:p>
            <a:pPr lvl="2"/>
            <a:r>
              <a:rPr lang="sv-SE" dirty="0"/>
              <a:t>“Lokal” inloggning med EFOS, SITHS, Integrated Windows Authentication (IWA), </a:t>
            </a:r>
            <a:br>
              <a:rPr lang="sv-SE" dirty="0"/>
            </a:br>
            <a:r>
              <a:rPr lang="sv-SE" dirty="0"/>
              <a:t>etc. genom att använda identiteter från VGR eller från respektive kommun som är ansluten till Gemensam IdP</a:t>
            </a:r>
          </a:p>
          <a:p>
            <a:pPr lvl="2"/>
            <a:r>
              <a:rPr lang="sv-SE" dirty="0"/>
              <a:t>“Upstream” inloggning genom extern IdP eller SAMBI</a:t>
            </a:r>
            <a:br>
              <a:rPr lang="sv-SE" dirty="0"/>
            </a:br>
            <a:r>
              <a:rPr lang="sv-SE" dirty="0"/>
              <a:t>(med SAML eller OAuth/OpenID Connect)</a:t>
            </a:r>
          </a:p>
          <a:p>
            <a:pPr lvl="1"/>
            <a:r>
              <a:rPr lang="sv-SE" dirty="0"/>
              <a:t>SSO</a:t>
            </a:r>
          </a:p>
          <a:p>
            <a:r>
              <a:rPr lang="sv-SE" dirty="0"/>
              <a:t>Federationstjänst (SAML)</a:t>
            </a:r>
          </a:p>
          <a:p>
            <a:pPr lvl="1"/>
            <a:r>
              <a:rPr lang="sv-SE" dirty="0"/>
              <a:t>SAML-baserad integration</a:t>
            </a:r>
          </a:p>
          <a:p>
            <a:pPr lvl="1"/>
            <a:r>
              <a:rPr lang="sv-SE" dirty="0"/>
              <a:t>Propagering/överföring av identiteter via SAML-protokollet</a:t>
            </a:r>
          </a:p>
          <a:p>
            <a:r>
              <a:rPr lang="sv-SE" dirty="0"/>
              <a:t>Tokentjänst (STS) med OpenID Connect / OAuth </a:t>
            </a:r>
          </a:p>
          <a:p>
            <a:pPr lvl="1"/>
            <a:r>
              <a:rPr lang="sv-SE" dirty="0"/>
              <a:t>Långsiktig lösning för integration</a:t>
            </a:r>
          </a:p>
          <a:p>
            <a:pPr lvl="1"/>
            <a:r>
              <a:rPr lang="sv-SE" dirty="0"/>
              <a:t>API &amp; Web-säkerhet</a:t>
            </a:r>
          </a:p>
        </p:txBody>
      </p:sp>
    </p:spTree>
    <p:extLst>
      <p:ext uri="{BB962C8B-B14F-4D97-AF65-F5344CB8AC3E}">
        <p14:creationId xmlns:p14="http://schemas.microsoft.com/office/powerpoint/2010/main" val="209749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Integration –Gemensamma tjänster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Gemensamma tjänster integreras: </a:t>
            </a:r>
          </a:p>
          <a:p>
            <a:pPr lvl="1"/>
            <a:r>
              <a:rPr lang="sv-SE" dirty="0"/>
              <a:t>Via Federationstjänst om SAML är ett </a:t>
            </a:r>
            <a:r>
              <a:rPr lang="sv-SE" i="1" dirty="0"/>
              <a:t>måste</a:t>
            </a:r>
          </a:p>
          <a:p>
            <a:pPr lvl="1"/>
            <a:r>
              <a:rPr lang="sv-SE" dirty="0"/>
              <a:t>Via Tokentjänst om OpenID Connect </a:t>
            </a:r>
            <a:r>
              <a:rPr lang="sv-SE" i="1" dirty="0"/>
              <a:t>kan</a:t>
            </a:r>
            <a:r>
              <a:rPr lang="sv-SE" dirty="0"/>
              <a:t> användas</a:t>
            </a:r>
          </a:p>
          <a:p>
            <a:pPr lvl="2"/>
            <a:r>
              <a:rPr lang="sv-SE" dirty="0"/>
              <a:t>Rekommenderas för långsiktiga integrationer eller om SAML inte är ett krav</a:t>
            </a:r>
          </a:p>
          <a:p>
            <a:pPr lvl="2"/>
            <a:r>
              <a:rPr lang="sv-SE" dirty="0"/>
              <a:t>Erbjuder API säkerhet och Web-SSO samtidigt</a:t>
            </a:r>
          </a:p>
          <a:p>
            <a:r>
              <a:rPr lang="sv-SE" dirty="0"/>
              <a:t>Båda Federation- och Tokentjänst använder samma Autentiseringstjänst</a:t>
            </a:r>
          </a:p>
          <a:p>
            <a:pPr lvl="1"/>
            <a:r>
              <a:rPr lang="sv-SE" dirty="0"/>
              <a:t>SSO uppnås emellan de två</a:t>
            </a:r>
          </a:p>
          <a:p>
            <a:pPr lvl="1"/>
            <a:r>
              <a:rPr lang="sv-SE" dirty="0"/>
              <a:t>Autentiseringstjänsten kan logga in genom för VG gemensamma konton, kommuners konton, eller genom nationella konton</a:t>
            </a:r>
          </a:p>
        </p:txBody>
      </p:sp>
    </p:spTree>
    <p:extLst>
      <p:ext uri="{BB962C8B-B14F-4D97-AF65-F5344CB8AC3E}">
        <p14:creationId xmlns:p14="http://schemas.microsoft.com/office/powerpoint/2010/main" val="161867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DBC7A5E-FADE-4E78-90C6-78E87DD20E35}"/>
              </a:ext>
            </a:extLst>
          </p:cNvPr>
          <p:cNvGraphicFramePr/>
          <p:nvPr/>
        </p:nvGraphicFramePr>
        <p:xfrm>
          <a:off x="2109492" y="4097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37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6D42F8-F317-45A2-B9FF-2259600F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Möjligheter med länsgemensam lösning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F12875-09DF-40BB-938A-5D663CAF8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En integration till gemensamma datakällor såsom HSA</a:t>
            </a:r>
          </a:p>
          <a:p>
            <a:r>
              <a:rPr lang="sv-SE" dirty="0"/>
              <a:t>En integration och certifikat mot Inera och nationell Access server</a:t>
            </a:r>
          </a:p>
          <a:p>
            <a:r>
              <a:rPr lang="sv-SE" dirty="0"/>
              <a:t>SSO för länet då SITHS/Efos används</a:t>
            </a:r>
          </a:p>
          <a:p>
            <a:r>
              <a:rPr lang="sv-SE" dirty="0"/>
              <a:t>Möjlighet för 50 organisationer att via befintlig eller gemensam struktur börja nyttja mobila certifikat och följa nationell referensarkitektur</a:t>
            </a:r>
          </a:p>
          <a:p>
            <a:r>
              <a:rPr lang="sv-SE" dirty="0"/>
              <a:t>Möjlighet att lägga till ny identifieringsmetoder som kommer alla 50 parter till del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842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GITS 170411.potx" id="{82703A72-35C6-4C00-9D7B-10283BD6D3DF}" vid="{1BE7CEA8-4CB0-4697-BB5A-D464D7E14B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GITS 170411</Template>
  <TotalTime>15075</TotalTime>
  <Words>509</Words>
  <Application>Microsoft Office PowerPoint</Application>
  <PresentationFormat>Bredbild</PresentationFormat>
  <Paragraphs>114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PoC Mobilt Efos</vt:lpstr>
      <vt:lpstr>Syfte och mål</vt:lpstr>
      <vt:lpstr>PowerPoint-presentation</vt:lpstr>
      <vt:lpstr>PowerPoint-presentation</vt:lpstr>
      <vt:lpstr>PowerPoint-presentation</vt:lpstr>
      <vt:lpstr>Roller inom Identitetshanteringssystemet </vt:lpstr>
      <vt:lpstr>Integration –Gemensamma tjänster</vt:lpstr>
      <vt:lpstr>PowerPoint-presentation</vt:lpstr>
      <vt:lpstr>Möjligheter med länsgemensam lösning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 Mobilt Efos</dc:title>
  <dc:creator>Linn Wallér</dc:creator>
  <cp:lastModifiedBy>Linn Wallér</cp:lastModifiedBy>
  <cp:revision>8</cp:revision>
  <dcterms:created xsi:type="dcterms:W3CDTF">2017-12-19T12:44:26Z</dcterms:created>
  <dcterms:modified xsi:type="dcterms:W3CDTF">2018-05-29T19:51:32Z</dcterms:modified>
</cp:coreProperties>
</file>