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PT Sans Narrow"/>
      <p:regular r:id="rId26"/>
      <p:bold r:id="rId27"/>
    </p:embeddedFont>
    <p:embeddedFont>
      <p:font typeface="Open Sans"/>
      <p:regular r:id="rId28"/>
      <p:bold r:id="rId29"/>
      <p:italic r:id="rId30"/>
      <p:boldItalic r:id="rId31"/>
    </p:embeddedFont>
    <p:embeddedFont>
      <p:font typeface="Droid Serif"/>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1" name="Daniel Viktorsso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PTSansNarrow-regular.fntdata"/><Relationship Id="rId25" Type="http://schemas.openxmlformats.org/officeDocument/2006/relationships/slide" Target="slides/slide19.xml"/><Relationship Id="rId28" Type="http://schemas.openxmlformats.org/officeDocument/2006/relationships/font" Target="fonts/OpenSans-regular.fntdata"/><Relationship Id="rId27" Type="http://schemas.openxmlformats.org/officeDocument/2006/relationships/font" Target="fonts/PTSansNarrow-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OpenSans-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5.xml"/><Relationship Id="rId33" Type="http://schemas.openxmlformats.org/officeDocument/2006/relationships/font" Target="fonts/DroidSerif-bold.fntdata"/><Relationship Id="rId10" Type="http://schemas.openxmlformats.org/officeDocument/2006/relationships/slide" Target="slides/slide4.xml"/><Relationship Id="rId32" Type="http://schemas.openxmlformats.org/officeDocument/2006/relationships/font" Target="fonts/DroidSerif-regular.fntdata"/><Relationship Id="rId13" Type="http://schemas.openxmlformats.org/officeDocument/2006/relationships/slide" Target="slides/slide7.xml"/><Relationship Id="rId35" Type="http://schemas.openxmlformats.org/officeDocument/2006/relationships/font" Target="fonts/DroidSerif-boldItalic.fntdata"/><Relationship Id="rId12" Type="http://schemas.openxmlformats.org/officeDocument/2006/relationships/slide" Target="slides/slide6.xml"/><Relationship Id="rId34" Type="http://schemas.openxmlformats.org/officeDocument/2006/relationships/font" Target="fonts/DroidSerif-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dt="2017-03-02T10:20:42.307">
    <p:pos x="6000" y="0"/>
    <p:text>Väldigt viktigt att vi förmedlar VARFÖR vi nu börjar ställa massa frågor.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b="1" lang="sv"/>
              <a:t>Homogena arbetssätt:</a:t>
            </a:r>
            <a:r>
              <a:rPr lang="sv"/>
              <a:t> Om samma arbetsuppgifter utförs på samma sätt på olika ställen så kan ett system som passar alla dessa fungera bättre än flera olika system. </a:t>
            </a:r>
          </a:p>
          <a:p>
            <a:pPr lvl="0">
              <a:spcBef>
                <a:spcPts val="0"/>
              </a:spcBef>
              <a:buNone/>
            </a:pPr>
            <a:r>
              <a:rPr b="1" lang="sv"/>
              <a:t>Hög grad av </a:t>
            </a:r>
            <a:r>
              <a:rPr b="1" lang="sv"/>
              <a:t>Standardiserad identitetsinformation.</a:t>
            </a:r>
            <a:r>
              <a:rPr lang="sv"/>
              <a:t> När många kommuner spara sin identitetsinformation på ungefär samma sätt </a:t>
            </a:r>
            <a:r>
              <a:rPr lang="sv"/>
              <a:t>är det inte så svårt att dela databas med varandra.</a:t>
            </a:r>
          </a:p>
          <a:p>
            <a:pPr lvl="0">
              <a:spcBef>
                <a:spcPts val="0"/>
              </a:spcBef>
              <a:buNone/>
            </a:pPr>
            <a:r>
              <a:rPr lang="sv"/>
              <a:t>Om </a:t>
            </a:r>
            <a:r>
              <a:rPr lang="sv"/>
              <a:t>organisationen</a:t>
            </a:r>
            <a:r>
              <a:rPr lang="sv"/>
              <a:t> är </a:t>
            </a:r>
            <a:r>
              <a:rPr b="1" lang="sv"/>
              <a:t>centralt styrd</a:t>
            </a:r>
            <a:r>
              <a:rPr lang="sv"/>
              <a:t> och att förändringar görs gemensamt i organisationen kommer det vara lätt att samsas om samma data. </a:t>
            </a:r>
          </a:p>
          <a:p>
            <a:pPr lvl="0">
              <a:spcBef>
                <a:spcPts val="0"/>
              </a:spcBef>
              <a:buNone/>
            </a:pPr>
            <a:r>
              <a:t/>
            </a:r>
            <a:endParaRPr/>
          </a:p>
          <a:p>
            <a:pPr lvl="0">
              <a:spcBef>
                <a:spcPts val="0"/>
              </a:spcBef>
              <a:buNone/>
            </a:pPr>
            <a:r>
              <a:rPr b="1" lang="sv"/>
              <a:t>Heterogent arbetssätt: </a:t>
            </a:r>
            <a:r>
              <a:rPr lang="sv"/>
              <a:t>Om en t.ex. HR person arbetar på ett sätt i en kommun och på ett annat sätt i en annan kommun så kommer de ha svårt att samsas om ett gemensamt system att dela på. </a:t>
            </a:r>
          </a:p>
          <a:p>
            <a:pPr lvl="0">
              <a:spcBef>
                <a:spcPts val="0"/>
              </a:spcBef>
              <a:buNone/>
            </a:pPr>
            <a:r>
              <a:rPr b="1" lang="sv"/>
              <a:t>Lokala ändringar </a:t>
            </a:r>
            <a:r>
              <a:rPr lang="sv"/>
              <a:t>Om det sker ändringar i hur man hanterar data i små lokala [enheter] i dagsläget kommer denna principen inte passa så bra eftersom alla då måste anpassa sig till en nya lilla ändringen som en lokal grupp ville göra. </a:t>
            </a:r>
          </a:p>
          <a:p>
            <a:pPr lvl="0">
              <a:spcBef>
                <a:spcPts val="0"/>
              </a:spcBef>
              <a:buNone/>
            </a:pPr>
            <a:r>
              <a:rPr b="1" lang="sv"/>
              <a:t>Unik lokal data </a:t>
            </a:r>
            <a:r>
              <a:rPr lang="sv"/>
              <a:t>Om det finns många lokala [enheter] som har mycket unik data, som bara de behöver, kommer den gemensamma databasen fort bli väldigt stor. Då är det bättra att använda delningsprincipen. -&gt;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lnSpc>
                <a:spcPct val="115000"/>
              </a:lnSpc>
              <a:spcBef>
                <a:spcPts val="0"/>
              </a:spcBef>
              <a:buNone/>
            </a:pPr>
            <a:r>
              <a:rPr lang="sv"/>
              <a:t>Denna princip bygger på att man samlar data som är gemensam för flera system i en enda databas som alla systemen kopplar upp sig till. </a:t>
            </a:r>
          </a:p>
          <a:p>
            <a:pPr lvl="0" rtl="0">
              <a:lnSpc>
                <a:spcPct val="115000"/>
              </a:lnSpc>
              <a:spcBef>
                <a:spcPts val="0"/>
              </a:spcBef>
              <a:buNone/>
            </a:pPr>
            <a:r>
              <a:rPr lang="sv"/>
              <a:t>Syftet är att dela den data som är relativt stabilt och gemensamt för de olika verksamhetsdelar för alla som kan behöva den.</a:t>
            </a:r>
          </a:p>
          <a:p>
            <a:pPr lvl="0" rtl="0">
              <a:lnSpc>
                <a:spcPct val="115000"/>
              </a:lnSpc>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b="1" lang="sv"/>
              <a:t>Unik/gemensam data: </a:t>
            </a:r>
            <a:r>
              <a:rPr lang="sv"/>
              <a:t>Om det finns gemensam data i som många [avdelningar] använder, men som i dagsläget sparas lokalt, så är delningsprincipen bra. Man tar ut den gemensamma datan som används av flera [enheter] och har kvar den lokala datan lokalt. Detta gör att det är mindre data att lagra i den gemensamma databasen. Det blir också lättare att göra gemensamma ändringar i den gemensamma datan. Istället för att göra det manuellt på alla ställen så behöver man bara göra det en gång i den gemensamma databasen.</a:t>
            </a:r>
          </a:p>
          <a:p>
            <a:pPr lvl="0">
              <a:spcBef>
                <a:spcPts val="0"/>
              </a:spcBef>
              <a:buNone/>
            </a:pPr>
            <a:r>
              <a:t/>
            </a:r>
            <a:endParaRPr/>
          </a:p>
          <a:p>
            <a:pPr lvl="0">
              <a:spcBef>
                <a:spcPts val="0"/>
              </a:spcBef>
              <a:buNone/>
            </a:pPr>
            <a:r>
              <a:rPr lang="sv"/>
              <a:t>Om </a:t>
            </a:r>
            <a:r>
              <a:rPr b="1" lang="sv"/>
              <a:t>majoriteten av datan är lokal </a:t>
            </a:r>
            <a:r>
              <a:rPr lang="sv"/>
              <a:t>kommer inte delningsprincipen ge några större fördel/nytta. </a:t>
            </a:r>
          </a:p>
          <a:p>
            <a:pPr lvl="0" rtl="0">
              <a:spcBef>
                <a:spcPts val="0"/>
              </a:spcBef>
              <a:buNone/>
            </a:pPr>
            <a:r>
              <a:rPr lang="sv"/>
              <a:t>Om den </a:t>
            </a:r>
            <a:r>
              <a:rPr b="1" lang="sv"/>
              <a:t>lokala data som borde vara gemensam sparas på olika sätt i alla </a:t>
            </a:r>
            <a:r>
              <a:rPr lang="sv"/>
              <a:t>[enheter] kan det vara svårt att komma överens om en standard att följa för hur man bör spara datan.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Sista principen är sammanlänkningsprincipen.</a:t>
            </a:r>
          </a:p>
          <a:p>
            <a:pPr lvl="0" rtl="0">
              <a:lnSpc>
                <a:spcPct val="115000"/>
              </a:lnSpc>
              <a:spcBef>
                <a:spcPts val="0"/>
              </a:spcBef>
              <a:buNone/>
            </a:pPr>
            <a:r>
              <a:rPr lang="sv"/>
              <a:t>S</a:t>
            </a:r>
            <a:r>
              <a:rPr lang="sv"/>
              <a:t>ammanlänkningsprincipen bygger på att system sammanlänkas genom federation. Detta innebär att system litar på varandra. Så om ett system säger att en användare har tillgång till ett annat system så litar nästa system på det första systemet. Detta betyder att systemen behöver inte ha någon direkt koppling till varandra utan kan behålla en högre grad av oberoendehet. Däremot måste meddelanden som sänds mellan systemen standardiseras.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b="1" lang="sv"/>
              <a:t>Heterogena arbetssätt: </a:t>
            </a:r>
            <a:r>
              <a:rPr lang="sv"/>
              <a:t>Sammanl. passar bra om </a:t>
            </a:r>
            <a:r>
              <a:rPr lang="sv"/>
              <a:t>arbetsuppgifter inom ett område utförs på olika sätt i olika avdelningar/kommuner. En person som arbetar med HR på ett ställe arbetar på samma sätt som en annan person som arbetar med HR.</a:t>
            </a:r>
          </a:p>
          <a:p>
            <a:pPr lvl="0">
              <a:spcBef>
                <a:spcPts val="0"/>
              </a:spcBef>
              <a:buNone/>
            </a:pPr>
            <a:r>
              <a:rPr b="1" lang="sv"/>
              <a:t>Stora mängder lokal information:</a:t>
            </a:r>
            <a:r>
              <a:rPr lang="sv"/>
              <a:t> ifall det finns mycket lokal information som inte behöver delas passar principen eftersom den låter individuella [enheter] (kommuner, stadsdelar, företag etc) sköta sin informationshantering själva efter sina egna behov.</a:t>
            </a:r>
          </a:p>
          <a:p>
            <a:pPr lvl="0">
              <a:spcBef>
                <a:spcPts val="0"/>
              </a:spcBef>
              <a:buNone/>
            </a:pPr>
            <a:r>
              <a:rPr b="1" lang="sv"/>
              <a:t>Litet behov av informationsdelning:</a:t>
            </a:r>
            <a:r>
              <a:rPr lang="sv"/>
              <a:t> om enheter bara behöver utbyta en begränsad mäng information passar principen eftersom den är relativt billig och fungerar väl vid små mängder informationsutbyte.</a:t>
            </a:r>
          </a:p>
          <a:p>
            <a:pPr lvl="0">
              <a:spcBef>
                <a:spcPts val="0"/>
              </a:spcBef>
              <a:buNone/>
            </a:pPr>
            <a:r>
              <a:rPr lang="sv"/>
              <a:t>När inte fungera: </a:t>
            </a:r>
          </a:p>
          <a:p>
            <a:pPr lvl="0">
              <a:spcBef>
                <a:spcPts val="0"/>
              </a:spcBef>
              <a:buNone/>
            </a:pPr>
            <a:r>
              <a:rPr b="1" lang="sv"/>
              <a:t>Höga krav på homogenitet i verksamheten:</a:t>
            </a:r>
            <a:r>
              <a:rPr lang="sv"/>
              <a:t> om det finns krav på att enheter ska vara lika varandra i arbetssätt och/eller system så fungerar de andra två principerna bättre.</a:t>
            </a:r>
          </a:p>
          <a:p>
            <a:pPr lvl="0">
              <a:spcBef>
                <a:spcPts val="0"/>
              </a:spcBef>
              <a:buNone/>
            </a:pPr>
            <a:r>
              <a:rPr b="1" lang="sv"/>
              <a:t>Stort behov av informationsdelning:</a:t>
            </a:r>
            <a:r>
              <a:rPr lang="sv"/>
              <a:t> om mycket information skickas mellan enheter kan det vara svårt att skapa standarder för meddelande-överföringen mellan alla inblandade system. Finns detta behov lämpar sig troligtvis de andra bättre.</a:t>
            </a:r>
          </a:p>
          <a:p>
            <a:pPr lvl="0">
              <a:spcBef>
                <a:spcPts val="0"/>
              </a:spcBef>
              <a:buNone/>
            </a:pPr>
            <a:r>
              <a:t/>
            </a:r>
            <a:endParaRPr/>
          </a:p>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sv"/>
              <a:t>Men </a:t>
            </a:r>
            <a:r>
              <a:rPr lang="sv"/>
              <a:t>innan</a:t>
            </a:r>
            <a:r>
              <a:rPr lang="sv"/>
              <a:t> man börjar tänka på </a:t>
            </a:r>
            <a:r>
              <a:rPr lang="sv"/>
              <a:t>vilken</a:t>
            </a:r>
            <a:r>
              <a:rPr lang="sv"/>
              <a:t> arkitektur man ska använda sig av så behöver man besvara några frågor. </a:t>
            </a:r>
          </a:p>
          <a:p>
            <a:pPr lvl="0" rtl="0">
              <a:spcBef>
                <a:spcPts val="0"/>
              </a:spcBef>
              <a:buNone/>
            </a:pPr>
            <a:r>
              <a:t/>
            </a:r>
            <a:endParaRPr/>
          </a:p>
          <a:p>
            <a:pPr indent="-228600" lvl="0" marL="457200" rtl="0">
              <a:spcBef>
                <a:spcPts val="0"/>
              </a:spcBef>
              <a:buAutoNum type="arabicPeriod"/>
            </a:pPr>
            <a:r>
              <a:rPr lang="sv"/>
              <a:t>Vilket behov finns att samordna inloggningar till system mellan kommuner?</a:t>
            </a:r>
          </a:p>
          <a:p>
            <a:pPr lvl="0" rtl="0">
              <a:spcBef>
                <a:spcPts val="0"/>
              </a:spcBef>
              <a:buNone/>
            </a:pPr>
            <a:r>
              <a:rPr lang="sv"/>
              <a:t>Behöver alla ha åtkomst till alla system eller räcker det med att bara de inom en kommun har tillgång till sina system och ett fåtal personer får tillgång över kommungränser som undantagsfall? </a:t>
            </a:r>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sv"/>
              <a:t>2. </a:t>
            </a:r>
            <a:r>
              <a:rPr lang="sv"/>
              <a:t>Hur lika är kommunerna med sin identitets- och behörighetshantering?</a:t>
            </a:r>
          </a:p>
          <a:p>
            <a:pPr lvl="0" rtl="0">
              <a:spcBef>
                <a:spcPts val="0"/>
              </a:spcBef>
              <a:buNone/>
            </a:pPr>
            <a:r>
              <a:rPr lang="sv"/>
              <a:t>Hur mycket arbete behöver man lägga ner för att standardisera hanteringen av identiteter och behörigheter för att man ska kunna implementera en SSO/IAM lösning mellan kommuner? </a:t>
            </a:r>
          </a:p>
          <a:p>
            <a:pPr indent="-228600" lvl="1" marL="914400" rtl="0">
              <a:spcBef>
                <a:spcPts val="0"/>
              </a:spcBef>
              <a:buAutoNum type="alphaLcPeriod"/>
            </a:pPr>
            <a:r>
              <a:rPr lang="sv"/>
              <a:t>Har kommunerna någon bra anledning till deras hantering? Behöver man göra undantag eller kan kommunen anpassa sig?</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rPr lang="sv"/>
              <a:t>3. </a:t>
            </a:r>
            <a:r>
              <a:rPr lang="sv"/>
              <a:t>Hur stor är kommunernas vilja att samarbeta?</a:t>
            </a:r>
          </a:p>
          <a:p>
            <a:pPr lvl="0" rtl="0">
              <a:spcBef>
                <a:spcPts val="0"/>
              </a:spcBef>
              <a:buNone/>
            </a:pPr>
            <a:r>
              <a:rPr lang="sv"/>
              <a:t>Om inga av kommunerna är villiga att samarbete skulle en stor konsoliderings lösning inte vara så relevant för den kräver att alla anpassar sig till en vald standard av informationshantering. </a:t>
            </a:r>
          </a:p>
          <a:p>
            <a:pPr lvl="0" rtl="0">
              <a:spcBef>
                <a:spcPts val="0"/>
              </a:spcBef>
              <a:buNone/>
            </a:pPr>
            <a:r>
              <a:rPr lang="sv"/>
              <a:t>Konsolideringsprincipen kräver en stor grad av </a:t>
            </a:r>
            <a:r>
              <a:rPr lang="sv"/>
              <a:t>samarbete</a:t>
            </a:r>
            <a:r>
              <a:rPr lang="sv"/>
              <a:t> medans sammanlänkningsprincipen inte kräver lika mycket.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Nå, vad har vi kommit fram till? </a:t>
            </a:r>
          </a:p>
          <a:p>
            <a:pPr lvl="0">
              <a:spcBef>
                <a:spcPts val="0"/>
              </a:spcBef>
              <a:buNone/>
            </a:pPr>
            <a:r>
              <a:rPr b="1" lang="sv"/>
              <a:t>SSO är inte bara ett IT problem</a:t>
            </a:r>
            <a:r>
              <a:rPr lang="sv"/>
              <a:t>. Det är alla de frågorna vi nyss gick igenom och säkerligen många fler som man måste besvara innan man ens kan börja planera sin IT-arkitektur.</a:t>
            </a:r>
          </a:p>
          <a:p>
            <a:pPr lvl="0">
              <a:spcBef>
                <a:spcPts val="0"/>
              </a:spcBef>
              <a:buNone/>
            </a:pPr>
            <a:r>
              <a:rPr lang="sv"/>
              <a:t>Det är minst lika mycket att arbeta med inom verksamheten som det är med IT. </a:t>
            </a:r>
          </a:p>
          <a:p>
            <a:pPr lvl="0">
              <a:spcBef>
                <a:spcPts val="0"/>
              </a:spcBef>
              <a:buNone/>
            </a:pPr>
            <a:r>
              <a:t/>
            </a:r>
            <a:endParaRPr/>
          </a:p>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Dagens agenda består av</a:t>
            </a:r>
          </a:p>
          <a:p>
            <a:pPr lvl="0">
              <a:spcBef>
                <a:spcPts val="0"/>
              </a:spcBef>
              <a:buNone/>
            </a:pPr>
            <a:r>
              <a:rPr lang="sv"/>
              <a:t>Uppragbeskrivning följt av problemområde och sedan arkitekturella principer; där vi kommer gå igenom de olika lösningar som vi kommit fram till. Sedan kommer vi gå in på vilka frågor som är bra för verksamheten att svara på innan realisering av projektet.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Vår rapport utgår från uppdragsbeskrivningen Î. </a:t>
            </a:r>
          </a:p>
          <a:p>
            <a:pPr lvl="0" rtl="0">
              <a:spcBef>
                <a:spcPts val="0"/>
              </a:spcBef>
              <a:buNone/>
            </a:pPr>
            <a:r>
              <a:rPr lang="sv" sz="1200">
                <a:solidFill>
                  <a:srgbClr val="695D46"/>
                </a:solidFill>
                <a:latin typeface="Open Sans"/>
                <a:ea typeface="Open Sans"/>
                <a:cs typeface="Open Sans"/>
                <a:sym typeface="Open Sans"/>
              </a:rPr>
              <a:t>Undersök och diskutera olika arkitekturella principer för Identity Access Management som i längden möjliggör implementation av en SSO-lösning åt de 49 kommunerna inom Västra Götaland</a:t>
            </a:r>
          </a:p>
          <a:p>
            <a:pPr lvl="0">
              <a:spcBef>
                <a:spcPts val="0"/>
              </a:spcBef>
              <a:buNone/>
            </a:pPr>
            <a:r>
              <a:rPr lang="sv"/>
              <a:t>Identity Acces management; </a:t>
            </a:r>
          </a:p>
          <a:p>
            <a:pPr lvl="0">
              <a:spcBef>
                <a:spcPts val="0"/>
              </a:spcBef>
              <a:buNone/>
            </a:pPr>
            <a:r>
              <a:rPr lang="sv"/>
              <a:t>Signgle Sign On-lösning </a:t>
            </a:r>
          </a:p>
          <a:p>
            <a:pPr lvl="0">
              <a:spcBef>
                <a:spcPts val="0"/>
              </a:spcBef>
              <a:buNone/>
            </a:pPr>
            <a:r>
              <a:rPr b="1" lang="sv"/>
              <a:t>Vilket betyder att vi undersökte möjligheten för dem anställda at logga in i ett system- en enda gång- för att få tillgång till alla system.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Problemområdet är bland annat: </a:t>
            </a:r>
          </a:p>
          <a:p>
            <a:pPr lvl="0">
              <a:spcBef>
                <a:spcPts val="0"/>
              </a:spcBef>
              <a:buNone/>
            </a:pPr>
            <a:r>
              <a:rPr lang="sv"/>
              <a:t>De anställda använder sig i nuläget sig av cirka 10 system varje dag, alla med olika inloggningar. </a:t>
            </a:r>
          </a:p>
          <a:p>
            <a:pPr lvl="0">
              <a:spcBef>
                <a:spcPts val="0"/>
              </a:spcBef>
              <a:buNone/>
            </a:pPr>
            <a:r>
              <a:rPr lang="sv"/>
              <a:t>Konsekvenser av detta är bland annat: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b="1" lang="sv"/>
              <a:t>Säkerhetsproblem</a:t>
            </a:r>
            <a:r>
              <a:rPr lang="sv"/>
              <a:t>: som till exempel att anställda skriver ner sina användarnamn/lösenord på lappar och lägger det bredvid arbetsstationerna. </a:t>
            </a:r>
          </a:p>
          <a:p>
            <a:pPr lvl="0">
              <a:spcBef>
                <a:spcPts val="0"/>
              </a:spcBef>
              <a:buNone/>
            </a:pPr>
            <a:r>
              <a:rPr lang="sv"/>
              <a:t>Ett annat problem kan vara att man inte håller reda på vilka anställda som är kvar och vilka som fortfarande har tillgång till systemen. Detta tillämpar även problem inom behörighet.</a:t>
            </a:r>
          </a:p>
          <a:p>
            <a:pPr lvl="0">
              <a:spcBef>
                <a:spcPts val="0"/>
              </a:spcBef>
              <a:buNone/>
            </a:pPr>
            <a:r>
              <a:rPr b="1" lang="sv"/>
              <a:t>Detta leder då till:</a:t>
            </a:r>
          </a:p>
          <a:p>
            <a:pPr lvl="0">
              <a:spcBef>
                <a:spcPts val="0"/>
              </a:spcBef>
              <a:buNone/>
            </a:pPr>
            <a:r>
              <a:t/>
            </a:r>
            <a:endParaRPr b="1"/>
          </a:p>
          <a:p>
            <a:pPr lvl="0">
              <a:spcBef>
                <a:spcPts val="0"/>
              </a:spcBef>
              <a:buNone/>
            </a:pPr>
            <a:r>
              <a:rPr b="1" lang="sv"/>
              <a:t>Irritation bland användare </a:t>
            </a:r>
            <a:r>
              <a:rPr lang="sv"/>
              <a:t>eftersom de behöver komma ihåg på så många </a:t>
            </a:r>
            <a:r>
              <a:rPr lang="sv"/>
              <a:t>inloggningsuppgifter</a:t>
            </a:r>
            <a:r>
              <a:rPr lang="sv"/>
              <a:t> och logga in i system på så många sätt. </a:t>
            </a:r>
          </a:p>
          <a:p>
            <a:pPr lvl="0">
              <a:spcBef>
                <a:spcPts val="0"/>
              </a:spcBef>
              <a:buNone/>
            </a:pPr>
            <a:r>
              <a:rPr b="1" lang="sv"/>
              <a:t>Ineffektiv resursanvändning</a:t>
            </a:r>
            <a:r>
              <a:rPr lang="sv"/>
              <a:t> då supportavdelningen belastas då de jämt behöver hjälpa dem anställda med inloggningsuppgifter.</a:t>
            </a:r>
          </a:p>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a:p>
            <a:pPr lvl="0">
              <a:spcBef>
                <a:spcPts val="0"/>
              </a:spcBef>
              <a:buNone/>
            </a:pPr>
            <a:r>
              <a:rPr lang="sv"/>
              <a:t>Vad vi vill göra är istället för dem anställda är att de skall kunna logga in i de olika systemen, genom en ett enda </a:t>
            </a:r>
            <a:r>
              <a:rPr lang="sv"/>
              <a:t>inloggning</a:t>
            </a:r>
            <a:r>
              <a:rPr lang="sv"/>
              <a:t>. Alltså istället för att logga in i många olika system med ett speciellt användarnamn och lösenord, så skall de ha tillgång till systemen genom en enda inloggning, tack vare en IAM och SSO-lösning.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Enter Aleks. </a:t>
            </a:r>
          </a:p>
          <a:p>
            <a:pPr lvl="0">
              <a:spcBef>
                <a:spcPts val="0"/>
              </a:spcBef>
              <a:buNone/>
            </a:pPr>
            <a:r>
              <a:rPr lang="sv"/>
              <a:t>Så hur ska vi </a:t>
            </a:r>
            <a:r>
              <a:rPr lang="sv"/>
              <a:t>åstadkomma</a:t>
            </a:r>
            <a:r>
              <a:rPr lang="sv"/>
              <a:t> detta?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Jo, några </a:t>
            </a:r>
            <a:r>
              <a:rPr lang="sv"/>
              <a:t>arkitekturprinciper</a:t>
            </a:r>
            <a:r>
              <a:rPr lang="sv"/>
              <a:t> som förklara för man ska designa sina system för att klara av detta. </a:t>
            </a:r>
          </a:p>
          <a:p>
            <a:pPr lvl="0">
              <a:spcBef>
                <a:spcPts val="0"/>
              </a:spcBef>
              <a:buNone/>
            </a:pPr>
            <a:r>
              <a:rPr lang="sv"/>
              <a:t>De arkitekturprinciper som skulle kunna fungera bra i detta fallet är </a:t>
            </a:r>
            <a:r>
              <a:rPr lang="sv"/>
              <a:t>konsolideringsprincipen</a:t>
            </a:r>
            <a:r>
              <a:rPr lang="sv"/>
              <a:t>, </a:t>
            </a:r>
            <a:r>
              <a:rPr lang="sv"/>
              <a:t>delningsprincipen</a:t>
            </a:r>
            <a:r>
              <a:rPr lang="sv"/>
              <a:t> och </a:t>
            </a:r>
            <a:r>
              <a:rPr lang="sv"/>
              <a:t>sammanlänkning principen</a:t>
            </a:r>
            <a:r>
              <a:rPr lang="sv"/>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sv"/>
              <a:t>Denna </a:t>
            </a:r>
            <a:r>
              <a:rPr lang="sv"/>
              <a:t>principen</a:t>
            </a:r>
            <a:r>
              <a:rPr lang="sv"/>
              <a:t> går ut på att man konsoliderar all </a:t>
            </a:r>
            <a:r>
              <a:rPr lang="sv"/>
              <a:t>funktionalitet</a:t>
            </a:r>
            <a:r>
              <a:rPr lang="sv"/>
              <a:t> för en viss funktion till ett </a:t>
            </a:r>
            <a:r>
              <a:rPr lang="sv"/>
              <a:t>enda</a:t>
            </a:r>
            <a:r>
              <a:rPr lang="sv"/>
              <a:t> system. </a:t>
            </a:r>
          </a:p>
          <a:p>
            <a:pPr lvl="0">
              <a:spcBef>
                <a:spcPts val="0"/>
              </a:spcBef>
              <a:buNone/>
            </a:pPr>
            <a:r>
              <a:rPr lang="sv"/>
              <a:t>I vårt fall betyder detta att all identitets och behörighetsinformation sparas i ett HR system och alla inloggningar sker genom detta systemet.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cap="flat" cmpd="sng" w="76200">
            <a:solidFill>
              <a:schemeClr val="lt2"/>
            </a:solidFill>
            <a:prstDash val="solid"/>
            <a:round/>
            <a:headEnd len="med" w="med" type="none"/>
            <a:tailEnd len="med" w="med" type="none"/>
          </a:ln>
        </p:spPr>
      </p:cxnSp>
      <p:cxnSp>
        <p:nvCxnSpPr>
          <p:cNvPr id="11" name="Shape 11"/>
          <p:cNvCxnSpPr/>
          <p:nvPr/>
        </p:nvCxnSpPr>
        <p:spPr>
          <a:xfrm>
            <a:off x="1575034" y="3158251"/>
            <a:ext cx="562200" cy="0"/>
          </a:xfrm>
          <a:prstGeom prst="straightConnector1">
            <a:avLst/>
          </a:prstGeom>
          <a:noFill/>
          <a:ln cap="flat" cmpd="sng" w="76200">
            <a:solidFill>
              <a:schemeClr val="lt2"/>
            </a:solidFill>
            <a:prstDash val="solid"/>
            <a:round/>
            <a:headEnd len="med" w="med" type="none"/>
            <a:tailEnd len="med" w="med" type="none"/>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4" name="Shape 14"/>
            <p:cNvCxnSpPr/>
            <p:nvPr/>
          </p:nvCxnSpPr>
          <p:spPr>
            <a:xfrm rot="10800000">
              <a:off x="1346428"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7" name="Shape 17"/>
            <p:cNvCxnSpPr/>
            <p:nvPr/>
          </p:nvCxnSpPr>
          <p:spPr>
            <a:xfrm>
              <a:off x="1346435" y="3969087"/>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18" name="Shape 18"/>
          <p:cNvSpPr txBox="1"/>
          <p:nvPr>
            <p:ph type="ctrTitle"/>
          </p:nvPr>
        </p:nvSpPr>
        <p:spPr>
          <a:xfrm>
            <a:off x="1004150" y="1751764"/>
            <a:ext cx="7136700" cy="10224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19" name="Shape 19"/>
          <p:cNvSpPr txBox="1"/>
          <p:nvPr>
            <p:ph idx="1" type="subTitle"/>
          </p:nvPr>
        </p:nvSpPr>
        <p:spPr>
          <a:xfrm>
            <a:off x="2137225" y="2850039"/>
            <a:ext cx="4870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7" name="Shape 57"/>
          <p:cNvSpPr txBox="1"/>
          <p:nvPr>
            <p:ph type="title"/>
          </p:nvPr>
        </p:nvSpPr>
        <p:spPr>
          <a:xfrm>
            <a:off x="311700" y="1304850"/>
            <a:ext cx="8520600" cy="1538400"/>
          </a:xfrm>
          <a:prstGeom prst="rect">
            <a:avLst/>
          </a:prstGeom>
        </p:spPr>
        <p:txBody>
          <a:bodyPr anchorCtr="0" anchor="ctr" bIns="91425" lIns="91425" rIns="91425" tIns="91425"/>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p:txBody>
      </p:sp>
      <p:sp>
        <p:nvSpPr>
          <p:cNvPr id="58" name="Shape 58"/>
          <p:cNvSpPr txBox="1"/>
          <p:nvPr>
            <p:ph idx="1" type="body"/>
          </p:nvPr>
        </p:nvSpPr>
        <p:spPr>
          <a:xfrm>
            <a:off x="311700" y="29956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9" name="Shape 5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x="0" y="0"/>
          <a:ext cx="0" cy="0"/>
          <a:chOff x="0" y="0"/>
          <a:chExt cx="0" cy="0"/>
        </a:xfrm>
      </p:grpSpPr>
      <p:sp>
        <p:nvSpPr>
          <p:cNvPr id="61" name="Shape 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66" name="Shape 66"/>
        <p:cNvGrpSpPr/>
        <p:nvPr/>
      </p:nvGrpSpPr>
      <p:grpSpPr>
        <a:xfrm>
          <a:off x="0" y="0"/>
          <a:ext cx="0" cy="0"/>
          <a:chOff x="0" y="0"/>
          <a:chExt cx="0" cy="0"/>
        </a:xfrm>
      </p:grpSpPr>
      <p:sp>
        <p:nvSpPr>
          <p:cNvPr id="67" name="Shape 67"/>
          <p:cNvSpPr txBox="1"/>
          <p:nvPr>
            <p:ph type="ctrTitle"/>
          </p:nvPr>
        </p:nvSpPr>
        <p:spPr>
          <a:xfrm>
            <a:off x="311708" y="744575"/>
            <a:ext cx="8520600" cy="2052600"/>
          </a:xfrm>
          <a:prstGeom prst="rect">
            <a:avLst/>
          </a:prstGeom>
        </p:spPr>
        <p:txBody>
          <a:bodyPr anchorCtr="0" anchor="b" bIns="91425" lIns="91425" rIns="91425" tIns="91425"/>
          <a:lstStyle>
            <a:lvl1pPr lvl="0" rtl="0" algn="ctr">
              <a:spcBef>
                <a:spcPts val="0"/>
              </a:spcBef>
              <a:buSzPct val="100000"/>
              <a:defRPr sz="5200"/>
            </a:lvl1pPr>
            <a:lvl2pPr lvl="1" rtl="0" algn="ctr">
              <a:spcBef>
                <a:spcPts val="0"/>
              </a:spcBef>
              <a:buSzPct val="100000"/>
              <a:defRPr sz="5200"/>
            </a:lvl2pPr>
            <a:lvl3pPr lvl="2" rtl="0" algn="ctr">
              <a:spcBef>
                <a:spcPts val="0"/>
              </a:spcBef>
              <a:buSzPct val="100000"/>
              <a:defRPr sz="5200"/>
            </a:lvl3pPr>
            <a:lvl4pPr lvl="3" rtl="0" algn="ctr">
              <a:spcBef>
                <a:spcPts val="0"/>
              </a:spcBef>
              <a:buSzPct val="100000"/>
              <a:defRPr sz="5200"/>
            </a:lvl4pPr>
            <a:lvl5pPr lvl="4" rtl="0" algn="ctr">
              <a:spcBef>
                <a:spcPts val="0"/>
              </a:spcBef>
              <a:buSzPct val="100000"/>
              <a:defRPr sz="5200"/>
            </a:lvl5pPr>
            <a:lvl6pPr lvl="5" rtl="0" algn="ctr">
              <a:spcBef>
                <a:spcPts val="0"/>
              </a:spcBef>
              <a:buSzPct val="100000"/>
              <a:defRPr sz="5200"/>
            </a:lvl6pPr>
            <a:lvl7pPr lvl="6" rtl="0" algn="ctr">
              <a:spcBef>
                <a:spcPts val="0"/>
              </a:spcBef>
              <a:buSzPct val="100000"/>
              <a:defRPr sz="5200"/>
            </a:lvl7pPr>
            <a:lvl8pPr lvl="7" rtl="0" algn="ctr">
              <a:spcBef>
                <a:spcPts val="0"/>
              </a:spcBef>
              <a:buSzPct val="100000"/>
              <a:defRPr sz="5200"/>
            </a:lvl8pPr>
            <a:lvl9pPr lvl="8" rtl="0" algn="ctr">
              <a:spcBef>
                <a:spcPts val="0"/>
              </a:spcBef>
              <a:buSzPct val="100000"/>
              <a:defRPr sz="5200"/>
            </a:lvl9pPr>
          </a:lstStyle>
          <a:p/>
        </p:txBody>
      </p:sp>
      <p:sp>
        <p:nvSpPr>
          <p:cNvPr id="68" name="Shape 68"/>
          <p:cNvSpPr txBox="1"/>
          <p:nvPr>
            <p:ph idx="1" type="subTitle"/>
          </p:nvPr>
        </p:nvSpPr>
        <p:spPr>
          <a:xfrm>
            <a:off x="311700" y="2834125"/>
            <a:ext cx="8520600" cy="7926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800"/>
            </a:lvl1pPr>
            <a:lvl2pPr lvl="1" rtl="0" algn="ctr">
              <a:lnSpc>
                <a:spcPct val="100000"/>
              </a:lnSpc>
              <a:spcBef>
                <a:spcPts val="0"/>
              </a:spcBef>
              <a:spcAft>
                <a:spcPts val="0"/>
              </a:spcAft>
              <a:buSzPct val="100000"/>
              <a:buNone/>
              <a:defRPr sz="2800"/>
            </a:lvl2pPr>
            <a:lvl3pPr lvl="2" rtl="0" algn="ctr">
              <a:lnSpc>
                <a:spcPct val="100000"/>
              </a:lnSpc>
              <a:spcBef>
                <a:spcPts val="0"/>
              </a:spcBef>
              <a:spcAft>
                <a:spcPts val="0"/>
              </a:spcAft>
              <a:buSzPct val="100000"/>
              <a:buNone/>
              <a:defRPr sz="2800"/>
            </a:lvl3pPr>
            <a:lvl4pPr lvl="3" rtl="0" algn="ctr">
              <a:lnSpc>
                <a:spcPct val="100000"/>
              </a:lnSpc>
              <a:spcBef>
                <a:spcPts val="0"/>
              </a:spcBef>
              <a:spcAft>
                <a:spcPts val="0"/>
              </a:spcAft>
              <a:buSzPct val="100000"/>
              <a:buNone/>
              <a:defRPr sz="2800"/>
            </a:lvl4pPr>
            <a:lvl5pPr lvl="4" rtl="0" algn="ctr">
              <a:lnSpc>
                <a:spcPct val="100000"/>
              </a:lnSpc>
              <a:spcBef>
                <a:spcPts val="0"/>
              </a:spcBef>
              <a:spcAft>
                <a:spcPts val="0"/>
              </a:spcAft>
              <a:buSzPct val="100000"/>
              <a:buNone/>
              <a:defRPr sz="2800"/>
            </a:lvl5pPr>
            <a:lvl6pPr lvl="5" rtl="0" algn="ctr">
              <a:lnSpc>
                <a:spcPct val="100000"/>
              </a:lnSpc>
              <a:spcBef>
                <a:spcPts val="0"/>
              </a:spcBef>
              <a:spcAft>
                <a:spcPts val="0"/>
              </a:spcAft>
              <a:buSzPct val="100000"/>
              <a:buNone/>
              <a:defRPr sz="2800"/>
            </a:lvl6pPr>
            <a:lvl7pPr lvl="6" rtl="0" algn="ctr">
              <a:lnSpc>
                <a:spcPct val="100000"/>
              </a:lnSpc>
              <a:spcBef>
                <a:spcPts val="0"/>
              </a:spcBef>
              <a:spcAft>
                <a:spcPts val="0"/>
              </a:spcAft>
              <a:buSzPct val="100000"/>
              <a:buNone/>
              <a:defRPr sz="2800"/>
            </a:lvl7pPr>
            <a:lvl8pPr lvl="7" rtl="0" algn="ctr">
              <a:lnSpc>
                <a:spcPct val="100000"/>
              </a:lnSpc>
              <a:spcBef>
                <a:spcPts val="0"/>
              </a:spcBef>
              <a:spcAft>
                <a:spcPts val="0"/>
              </a:spcAft>
              <a:buSzPct val="100000"/>
              <a:buNone/>
              <a:defRPr sz="2800"/>
            </a:lvl8pPr>
            <a:lvl9pPr lvl="8" rtl="0" algn="ctr">
              <a:lnSpc>
                <a:spcPct val="100000"/>
              </a:lnSpc>
              <a:spcBef>
                <a:spcPts val="0"/>
              </a:spcBef>
              <a:spcAft>
                <a:spcPts val="0"/>
              </a:spcAft>
              <a:buSzPct val="100000"/>
              <a:buNone/>
              <a:defRPr sz="2800"/>
            </a:lvl9pPr>
          </a:lstStyle>
          <a:p/>
        </p:txBody>
      </p:sp>
      <p:sp>
        <p:nvSpPr>
          <p:cNvPr id="69" name="Shape 6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0" name="Shape 70"/>
        <p:cNvGrpSpPr/>
        <p:nvPr/>
      </p:nvGrpSpPr>
      <p:grpSpPr>
        <a:xfrm>
          <a:off x="0" y="0"/>
          <a:ext cx="0" cy="0"/>
          <a:chOff x="0" y="0"/>
          <a:chExt cx="0" cy="0"/>
        </a:xfrm>
      </p:grpSpPr>
      <p:sp>
        <p:nvSpPr>
          <p:cNvPr id="71" name="Shape 71"/>
          <p:cNvSpPr txBox="1"/>
          <p:nvPr>
            <p:ph type="title"/>
          </p:nvPr>
        </p:nvSpPr>
        <p:spPr>
          <a:xfrm>
            <a:off x="311700" y="2150850"/>
            <a:ext cx="8520600" cy="841800"/>
          </a:xfrm>
          <a:prstGeom prst="rect">
            <a:avLst/>
          </a:prstGeom>
        </p:spPr>
        <p:txBody>
          <a:bodyPr anchorCtr="0" anchor="ctr" bIns="91425" lIns="91425" rIns="91425" tIns="91425"/>
          <a:lstStyle>
            <a:lvl1pPr lvl="0" rtl="0" algn="ctr">
              <a:spcBef>
                <a:spcPts val="0"/>
              </a:spcBef>
              <a:buSzPct val="100000"/>
              <a:defRPr sz="3600"/>
            </a:lvl1pPr>
            <a:lvl2pPr lvl="1" rtl="0" algn="ctr">
              <a:spcBef>
                <a:spcPts val="0"/>
              </a:spcBef>
              <a:buSzPct val="100000"/>
              <a:defRPr sz="3600"/>
            </a:lvl2pPr>
            <a:lvl3pPr lvl="2" rtl="0" algn="ctr">
              <a:spcBef>
                <a:spcPts val="0"/>
              </a:spcBef>
              <a:buSzPct val="100000"/>
              <a:defRPr sz="3600"/>
            </a:lvl3pPr>
            <a:lvl4pPr lvl="3" rtl="0" algn="ctr">
              <a:spcBef>
                <a:spcPts val="0"/>
              </a:spcBef>
              <a:buSzPct val="100000"/>
              <a:defRPr sz="3600"/>
            </a:lvl4pPr>
            <a:lvl5pPr lvl="4" rtl="0" algn="ctr">
              <a:spcBef>
                <a:spcPts val="0"/>
              </a:spcBef>
              <a:buSzPct val="100000"/>
              <a:defRPr sz="3600"/>
            </a:lvl5pPr>
            <a:lvl6pPr lvl="5" rtl="0" algn="ctr">
              <a:spcBef>
                <a:spcPts val="0"/>
              </a:spcBef>
              <a:buSzPct val="100000"/>
              <a:defRPr sz="3600"/>
            </a:lvl6pPr>
            <a:lvl7pPr lvl="6" rtl="0" algn="ctr">
              <a:spcBef>
                <a:spcPts val="0"/>
              </a:spcBef>
              <a:buSzPct val="100000"/>
              <a:defRPr sz="3600"/>
            </a:lvl7pPr>
            <a:lvl8pPr lvl="7" rtl="0" algn="ctr">
              <a:spcBef>
                <a:spcPts val="0"/>
              </a:spcBef>
              <a:buSzPct val="100000"/>
              <a:defRPr sz="3600"/>
            </a:lvl8pPr>
            <a:lvl9pPr lvl="8" rtl="0" algn="ctr">
              <a:spcBef>
                <a:spcPts val="0"/>
              </a:spcBef>
              <a:buSzPct val="100000"/>
              <a:defRPr sz="3600"/>
            </a:lvl9pPr>
          </a:lstStyle>
          <a:p/>
        </p:txBody>
      </p:sp>
      <p:sp>
        <p:nvSpPr>
          <p:cNvPr id="72" name="Shape 7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5" name="Shape 75"/>
          <p:cNvSpPr txBox="1"/>
          <p:nvPr>
            <p:ph idx="1" type="body"/>
          </p:nvPr>
        </p:nvSpPr>
        <p:spPr>
          <a:xfrm>
            <a:off x="311700" y="1152475"/>
            <a:ext cx="8520600" cy="34164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9" name="Shape 79"/>
          <p:cNvSpPr txBox="1"/>
          <p:nvPr>
            <p:ph idx="1" type="body"/>
          </p:nvPr>
        </p:nvSpPr>
        <p:spPr>
          <a:xfrm>
            <a:off x="3117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80" name="Shape 80"/>
          <p:cNvSpPr txBox="1"/>
          <p:nvPr>
            <p:ph idx="2" type="body"/>
          </p:nvPr>
        </p:nvSpPr>
        <p:spPr>
          <a:xfrm>
            <a:off x="4832400" y="1152475"/>
            <a:ext cx="3999900" cy="3416400"/>
          </a:xfrm>
          <a:prstGeom prst="rect">
            <a:avLst/>
          </a:prstGeom>
        </p:spPr>
        <p:txBody>
          <a:bodyPr anchorCtr="0" anchor="t" bIns="91425" lIns="91425" rIns="91425"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81" name="Shape 8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4" name="Shape 8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85" name="Shape 85"/>
        <p:cNvGrpSpPr/>
        <p:nvPr/>
      </p:nvGrpSpPr>
      <p:grpSpPr>
        <a:xfrm>
          <a:off x="0" y="0"/>
          <a:ext cx="0" cy="0"/>
          <a:chOff x="0" y="0"/>
          <a:chExt cx="0" cy="0"/>
        </a:xfrm>
      </p:grpSpPr>
      <p:sp>
        <p:nvSpPr>
          <p:cNvPr id="86" name="Shape 86"/>
          <p:cNvSpPr txBox="1"/>
          <p:nvPr>
            <p:ph type="title"/>
          </p:nvPr>
        </p:nvSpPr>
        <p:spPr>
          <a:xfrm>
            <a:off x="311700" y="555600"/>
            <a:ext cx="2808000" cy="755700"/>
          </a:xfrm>
          <a:prstGeom prst="rect">
            <a:avLst/>
          </a:prstGeom>
        </p:spPr>
        <p:txBody>
          <a:bodyPr anchorCtr="0" anchor="b" bIns="91425" lIns="91425" rIns="91425"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87" name="Shape 87"/>
          <p:cNvSpPr txBox="1"/>
          <p:nvPr>
            <p:ph idx="1" type="body"/>
          </p:nvPr>
        </p:nvSpPr>
        <p:spPr>
          <a:xfrm>
            <a:off x="311700" y="1389600"/>
            <a:ext cx="2808000" cy="3179400"/>
          </a:xfrm>
          <a:prstGeom prst="rect">
            <a:avLst/>
          </a:prstGeom>
        </p:spPr>
        <p:txBody>
          <a:bodyPr anchorCtr="0" anchor="t" bIns="91425" lIns="91425" rIns="91425"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88" name="Shape 8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89" name="Shape 89"/>
        <p:cNvGrpSpPr/>
        <p:nvPr/>
      </p:nvGrpSpPr>
      <p:grpSpPr>
        <a:xfrm>
          <a:off x="0" y="0"/>
          <a:ext cx="0" cy="0"/>
          <a:chOff x="0" y="0"/>
          <a:chExt cx="0" cy="0"/>
        </a:xfrm>
      </p:grpSpPr>
      <p:sp>
        <p:nvSpPr>
          <p:cNvPr id="90" name="Shape 90"/>
          <p:cNvSpPr txBox="1"/>
          <p:nvPr>
            <p:ph type="title"/>
          </p:nvPr>
        </p:nvSpPr>
        <p:spPr>
          <a:xfrm>
            <a:off x="490250" y="450150"/>
            <a:ext cx="6367800" cy="4090800"/>
          </a:xfrm>
          <a:prstGeom prst="rect">
            <a:avLst/>
          </a:prstGeom>
        </p:spPr>
        <p:txBody>
          <a:bodyPr anchorCtr="0" anchor="ctr" bIns="91425" lIns="91425" rIns="91425" tIns="91425"/>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p:txBody>
      </p:sp>
      <p:sp>
        <p:nvSpPr>
          <p:cNvPr id="91" name="Shape 9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92" name="Shape 92"/>
        <p:cNvGrpSpPr/>
        <p:nvPr/>
      </p:nvGrpSpPr>
      <p:grpSpPr>
        <a:xfrm>
          <a:off x="0" y="0"/>
          <a:ext cx="0" cy="0"/>
          <a:chOff x="0" y="0"/>
          <a:chExt cx="0" cy="0"/>
        </a:xfrm>
      </p:grpSpPr>
      <p:sp>
        <p:nvSpPr>
          <p:cNvPr id="93" name="Shape 93"/>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94" name="Shape 94"/>
          <p:cNvSpPr txBox="1"/>
          <p:nvPr>
            <p:ph type="title"/>
          </p:nvPr>
        </p:nvSpPr>
        <p:spPr>
          <a:xfrm>
            <a:off x="265500" y="1233175"/>
            <a:ext cx="4045200" cy="1482300"/>
          </a:xfrm>
          <a:prstGeom prst="rect">
            <a:avLst/>
          </a:prstGeom>
        </p:spPr>
        <p:txBody>
          <a:bodyPr anchorCtr="0" anchor="b" bIns="91425" lIns="91425" rIns="91425" tIns="91425"/>
          <a:lstStyle>
            <a:lvl1pPr lvl="0" rtl="0" algn="ctr">
              <a:spcBef>
                <a:spcPts val="0"/>
              </a:spcBef>
              <a:buSzPct val="100000"/>
              <a:defRPr sz="4200"/>
            </a:lvl1pPr>
            <a:lvl2pPr lvl="1" rtl="0" algn="ctr">
              <a:spcBef>
                <a:spcPts val="0"/>
              </a:spcBef>
              <a:buSzPct val="100000"/>
              <a:defRPr sz="4200"/>
            </a:lvl2pPr>
            <a:lvl3pPr lvl="2" rtl="0" algn="ctr">
              <a:spcBef>
                <a:spcPts val="0"/>
              </a:spcBef>
              <a:buSzPct val="100000"/>
              <a:defRPr sz="4200"/>
            </a:lvl3pPr>
            <a:lvl4pPr lvl="3" rtl="0" algn="ctr">
              <a:spcBef>
                <a:spcPts val="0"/>
              </a:spcBef>
              <a:buSzPct val="100000"/>
              <a:defRPr sz="4200"/>
            </a:lvl4pPr>
            <a:lvl5pPr lvl="4" rtl="0" algn="ctr">
              <a:spcBef>
                <a:spcPts val="0"/>
              </a:spcBef>
              <a:buSzPct val="100000"/>
              <a:defRPr sz="4200"/>
            </a:lvl5pPr>
            <a:lvl6pPr lvl="5" rtl="0" algn="ctr">
              <a:spcBef>
                <a:spcPts val="0"/>
              </a:spcBef>
              <a:buSzPct val="100000"/>
              <a:defRPr sz="4200"/>
            </a:lvl6pPr>
            <a:lvl7pPr lvl="6" rtl="0" algn="ctr">
              <a:spcBef>
                <a:spcPts val="0"/>
              </a:spcBef>
              <a:buSzPct val="100000"/>
              <a:defRPr sz="4200"/>
            </a:lvl7pPr>
            <a:lvl8pPr lvl="7" rtl="0" algn="ctr">
              <a:spcBef>
                <a:spcPts val="0"/>
              </a:spcBef>
              <a:buSzPct val="100000"/>
              <a:defRPr sz="4200"/>
            </a:lvl8pPr>
            <a:lvl9pPr lvl="8" rtl="0" algn="ctr">
              <a:spcBef>
                <a:spcPts val="0"/>
              </a:spcBef>
              <a:buSzPct val="100000"/>
              <a:defRPr sz="4200"/>
            </a:lvl9pPr>
          </a:lstStyle>
          <a:p/>
        </p:txBody>
      </p:sp>
      <p:sp>
        <p:nvSpPr>
          <p:cNvPr id="95" name="Shape 95"/>
          <p:cNvSpPr txBox="1"/>
          <p:nvPr>
            <p:ph idx="1" type="subTitle"/>
          </p:nvPr>
        </p:nvSpPr>
        <p:spPr>
          <a:xfrm>
            <a:off x="265500" y="2803075"/>
            <a:ext cx="4045200" cy="1235100"/>
          </a:xfrm>
          <a:prstGeom prst="rect">
            <a:avLst/>
          </a:prstGeom>
        </p:spPr>
        <p:txBody>
          <a:bodyPr anchorCtr="0" anchor="t" bIns="91425" lIns="91425" rIns="91425" tIns="91425"/>
          <a:lstStyle>
            <a:lvl1pPr lvl="0" rtl="0" algn="ctr">
              <a:lnSpc>
                <a:spcPct val="100000"/>
              </a:lnSpc>
              <a:spcBef>
                <a:spcPts val="0"/>
              </a:spcBef>
              <a:spcAft>
                <a:spcPts val="0"/>
              </a:spcAft>
              <a:buSzPct val="100000"/>
              <a:buNone/>
              <a:defRPr sz="2100"/>
            </a:lvl1pPr>
            <a:lvl2pPr lvl="1" rtl="0" algn="ctr">
              <a:lnSpc>
                <a:spcPct val="100000"/>
              </a:lnSpc>
              <a:spcBef>
                <a:spcPts val="0"/>
              </a:spcBef>
              <a:spcAft>
                <a:spcPts val="0"/>
              </a:spcAft>
              <a:buSzPct val="100000"/>
              <a:buNone/>
              <a:defRPr sz="2100"/>
            </a:lvl2pPr>
            <a:lvl3pPr lvl="2" rtl="0" algn="ctr">
              <a:lnSpc>
                <a:spcPct val="100000"/>
              </a:lnSpc>
              <a:spcBef>
                <a:spcPts val="0"/>
              </a:spcBef>
              <a:spcAft>
                <a:spcPts val="0"/>
              </a:spcAft>
              <a:buSzPct val="100000"/>
              <a:buNone/>
              <a:defRPr sz="2100"/>
            </a:lvl3pPr>
            <a:lvl4pPr lvl="3" rtl="0" algn="ctr">
              <a:lnSpc>
                <a:spcPct val="100000"/>
              </a:lnSpc>
              <a:spcBef>
                <a:spcPts val="0"/>
              </a:spcBef>
              <a:spcAft>
                <a:spcPts val="0"/>
              </a:spcAft>
              <a:buSzPct val="100000"/>
              <a:buNone/>
              <a:defRPr sz="2100"/>
            </a:lvl4pPr>
            <a:lvl5pPr lvl="4" rtl="0" algn="ctr">
              <a:lnSpc>
                <a:spcPct val="100000"/>
              </a:lnSpc>
              <a:spcBef>
                <a:spcPts val="0"/>
              </a:spcBef>
              <a:spcAft>
                <a:spcPts val="0"/>
              </a:spcAft>
              <a:buSzPct val="100000"/>
              <a:buNone/>
              <a:defRPr sz="2100"/>
            </a:lvl5pPr>
            <a:lvl6pPr lvl="5" rtl="0" algn="ctr">
              <a:lnSpc>
                <a:spcPct val="100000"/>
              </a:lnSpc>
              <a:spcBef>
                <a:spcPts val="0"/>
              </a:spcBef>
              <a:spcAft>
                <a:spcPts val="0"/>
              </a:spcAft>
              <a:buSzPct val="100000"/>
              <a:buNone/>
              <a:defRPr sz="2100"/>
            </a:lvl6pPr>
            <a:lvl7pPr lvl="6" rtl="0" algn="ctr">
              <a:lnSpc>
                <a:spcPct val="100000"/>
              </a:lnSpc>
              <a:spcBef>
                <a:spcPts val="0"/>
              </a:spcBef>
              <a:spcAft>
                <a:spcPts val="0"/>
              </a:spcAft>
              <a:buSzPct val="100000"/>
              <a:buNone/>
              <a:defRPr sz="2100"/>
            </a:lvl7pPr>
            <a:lvl8pPr lvl="7" rtl="0" algn="ctr">
              <a:lnSpc>
                <a:spcPct val="100000"/>
              </a:lnSpc>
              <a:spcBef>
                <a:spcPts val="0"/>
              </a:spcBef>
              <a:spcAft>
                <a:spcPts val="0"/>
              </a:spcAft>
              <a:buSzPct val="100000"/>
              <a:buNone/>
              <a:defRPr sz="2100"/>
            </a:lvl8pPr>
            <a:lvl9pPr lvl="8" rtl="0" algn="ctr">
              <a:lnSpc>
                <a:spcPct val="100000"/>
              </a:lnSpc>
              <a:spcBef>
                <a:spcPts val="0"/>
              </a:spcBef>
              <a:spcAft>
                <a:spcPts val="0"/>
              </a:spcAft>
              <a:buSzPct val="100000"/>
              <a:buNone/>
              <a:defRPr sz="2100"/>
            </a:lvl9pPr>
          </a:lstStyle>
          <a:p/>
        </p:txBody>
      </p:sp>
      <p:sp>
        <p:nvSpPr>
          <p:cNvPr id="96" name="Shape 96"/>
          <p:cNvSpPr txBox="1"/>
          <p:nvPr>
            <p:ph idx="2" type="body"/>
          </p:nvPr>
        </p:nvSpPr>
        <p:spPr>
          <a:xfrm>
            <a:off x="4939500" y="724075"/>
            <a:ext cx="3837000" cy="3695100"/>
          </a:xfrm>
          <a:prstGeom prst="rect">
            <a:avLst/>
          </a:prstGeom>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7" name="Shape 9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3" name="Shape 23"/>
          <p:cNvSpPr txBox="1"/>
          <p:nvPr>
            <p:ph type="title"/>
          </p:nvPr>
        </p:nvSpPr>
        <p:spPr>
          <a:xfrm>
            <a:off x="311700" y="814800"/>
            <a:ext cx="8571300" cy="942000"/>
          </a:xfrm>
          <a:prstGeom prst="rect">
            <a:avLst/>
          </a:prstGeom>
        </p:spPr>
        <p:txBody>
          <a:bodyPr anchorCtr="0" anchor="ctr"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lt1"/>
                </a:solidFill>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98" name="Shape 98"/>
        <p:cNvGrpSpPr/>
        <p:nvPr/>
      </p:nvGrpSpPr>
      <p:grpSpPr>
        <a:xfrm>
          <a:off x="0" y="0"/>
          <a:ext cx="0" cy="0"/>
          <a:chOff x="0" y="0"/>
          <a:chExt cx="0" cy="0"/>
        </a:xfrm>
      </p:grpSpPr>
      <p:sp>
        <p:nvSpPr>
          <p:cNvPr id="99" name="Shape 99"/>
          <p:cNvSpPr txBox="1"/>
          <p:nvPr>
            <p:ph idx="1" type="body"/>
          </p:nvPr>
        </p:nvSpPr>
        <p:spPr>
          <a:xfrm>
            <a:off x="311700" y="4230575"/>
            <a:ext cx="5998800" cy="605100"/>
          </a:xfrm>
          <a:prstGeom prst="rect">
            <a:avLst/>
          </a:prstGeom>
        </p:spPr>
        <p:txBody>
          <a:bodyPr anchorCtr="0" anchor="ctr" bIns="91425" lIns="91425" rIns="91425" tIns="91425"/>
          <a:lstStyle>
            <a:lvl1pPr lvl="0" rtl="0">
              <a:lnSpc>
                <a:spcPct val="100000"/>
              </a:lnSpc>
              <a:spcBef>
                <a:spcPts val="0"/>
              </a:spcBef>
              <a:spcAft>
                <a:spcPts val="0"/>
              </a:spcAft>
              <a:buNone/>
              <a:defRPr/>
            </a:lvl1pPr>
          </a:lstStyle>
          <a:p/>
        </p:txBody>
      </p:sp>
      <p:sp>
        <p:nvSpPr>
          <p:cNvPr id="100" name="Shape 10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101" name="Shape 101"/>
        <p:cNvGrpSpPr/>
        <p:nvPr/>
      </p:nvGrpSpPr>
      <p:grpSpPr>
        <a:xfrm>
          <a:off x="0" y="0"/>
          <a:ext cx="0" cy="0"/>
          <a:chOff x="0" y="0"/>
          <a:chExt cx="0" cy="0"/>
        </a:xfrm>
      </p:grpSpPr>
      <p:sp>
        <p:nvSpPr>
          <p:cNvPr id="102" name="Shape 102"/>
          <p:cNvSpPr txBox="1"/>
          <p:nvPr>
            <p:ph type="title"/>
          </p:nvPr>
        </p:nvSpPr>
        <p:spPr>
          <a:xfrm>
            <a:off x="311700" y="1106125"/>
            <a:ext cx="8520600" cy="1963500"/>
          </a:xfrm>
          <a:prstGeom prst="rect">
            <a:avLst/>
          </a:prstGeom>
        </p:spPr>
        <p:txBody>
          <a:bodyPr anchorCtr="0" anchor="b" bIns="91425" lIns="91425" rIns="91425" tIns="91425"/>
          <a:lstStyle>
            <a:lvl1pPr lvl="0" rtl="0" algn="ctr">
              <a:spcBef>
                <a:spcPts val="0"/>
              </a:spcBef>
              <a:buSzPct val="100000"/>
              <a:defRPr sz="12000"/>
            </a:lvl1pPr>
            <a:lvl2pPr lvl="1" rtl="0" algn="ctr">
              <a:spcBef>
                <a:spcPts val="0"/>
              </a:spcBef>
              <a:buSzPct val="100000"/>
              <a:defRPr sz="12000"/>
            </a:lvl2pPr>
            <a:lvl3pPr lvl="2" rtl="0" algn="ctr">
              <a:spcBef>
                <a:spcPts val="0"/>
              </a:spcBef>
              <a:buSzPct val="100000"/>
              <a:defRPr sz="12000"/>
            </a:lvl3pPr>
            <a:lvl4pPr lvl="3" rtl="0" algn="ctr">
              <a:spcBef>
                <a:spcPts val="0"/>
              </a:spcBef>
              <a:buSzPct val="100000"/>
              <a:defRPr sz="12000"/>
            </a:lvl4pPr>
            <a:lvl5pPr lvl="4" rtl="0" algn="ctr">
              <a:spcBef>
                <a:spcPts val="0"/>
              </a:spcBef>
              <a:buSzPct val="100000"/>
              <a:defRPr sz="12000"/>
            </a:lvl5pPr>
            <a:lvl6pPr lvl="5" rtl="0" algn="ctr">
              <a:spcBef>
                <a:spcPts val="0"/>
              </a:spcBef>
              <a:buSzPct val="100000"/>
              <a:defRPr sz="12000"/>
            </a:lvl6pPr>
            <a:lvl7pPr lvl="6" rtl="0" algn="ctr">
              <a:spcBef>
                <a:spcPts val="0"/>
              </a:spcBef>
              <a:buSzPct val="100000"/>
              <a:defRPr sz="12000"/>
            </a:lvl7pPr>
            <a:lvl8pPr lvl="7" rtl="0" algn="ctr">
              <a:spcBef>
                <a:spcPts val="0"/>
              </a:spcBef>
              <a:buSzPct val="100000"/>
              <a:defRPr sz="12000"/>
            </a:lvl8pPr>
            <a:lvl9pPr lvl="8" rtl="0" algn="ctr">
              <a:spcBef>
                <a:spcPts val="0"/>
              </a:spcBef>
              <a:buSzPct val="100000"/>
              <a:defRPr sz="12000"/>
            </a:lvl9pPr>
          </a:lstStyle>
          <a:p/>
        </p:txBody>
      </p:sp>
      <p:sp>
        <p:nvSpPr>
          <p:cNvPr id="103" name="Shape 103"/>
          <p:cNvSpPr txBox="1"/>
          <p:nvPr>
            <p:ph idx="1" type="body"/>
          </p:nvPr>
        </p:nvSpPr>
        <p:spPr>
          <a:xfrm>
            <a:off x="311700" y="3152225"/>
            <a:ext cx="8520600" cy="1300800"/>
          </a:xfrm>
          <a:prstGeom prst="rect">
            <a:avLst/>
          </a:prstGeom>
        </p:spPr>
        <p:txBody>
          <a:bodyPr anchorCtr="0" anchor="t" bIns="91425" lIns="91425" rIns="91425"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104" name="Shape 10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5" name="Shape 105"/>
        <p:cNvGrpSpPr/>
        <p:nvPr/>
      </p:nvGrpSpPr>
      <p:grpSpPr>
        <a:xfrm>
          <a:off x="0" y="0"/>
          <a:ext cx="0" cy="0"/>
          <a:chOff x="0" y="0"/>
          <a:chExt cx="0" cy="0"/>
        </a:xfrm>
      </p:grpSpPr>
      <p:sp>
        <p:nvSpPr>
          <p:cNvPr id="106" name="Shape 10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sv"/>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5"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27" name="Shape 27"/>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11700" y="1266325"/>
            <a:ext cx="8520600" cy="330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 type="body"/>
          </p:nvPr>
        </p:nvSpPr>
        <p:spPr>
          <a:xfrm>
            <a:off x="3117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2" type="body"/>
          </p:nvPr>
        </p:nvSpPr>
        <p:spPr>
          <a:xfrm>
            <a:off x="4832400" y="1266175"/>
            <a:ext cx="3999900" cy="33027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5" name="Shape 35"/>
        <p:cNvGrpSpPr/>
        <p:nvPr/>
      </p:nvGrpSpPr>
      <p:grpSpPr>
        <a:xfrm>
          <a:off x="0" y="0"/>
          <a:ext cx="0" cy="0"/>
          <a:chOff x="0" y="0"/>
          <a:chExt cx="0" cy="0"/>
        </a:xfrm>
      </p:grpSpPr>
      <p:sp>
        <p:nvSpPr>
          <p:cNvPr id="36" name="Shape 36"/>
          <p:cNvSpPr txBox="1"/>
          <p:nvPr>
            <p:ph type="title"/>
          </p:nvPr>
        </p:nvSpPr>
        <p:spPr>
          <a:xfrm>
            <a:off x="311700" y="445025"/>
            <a:ext cx="8520600" cy="707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8" name="Shape 38"/>
        <p:cNvGrpSpPr/>
        <p:nvPr/>
      </p:nvGrpSpPr>
      <p:grpSpPr>
        <a:xfrm>
          <a:off x="0" y="0"/>
          <a:ext cx="0" cy="0"/>
          <a:chOff x="0" y="0"/>
          <a:chExt cx="0" cy="0"/>
        </a:xfrm>
      </p:grpSpPr>
      <p:sp>
        <p:nvSpPr>
          <p:cNvPr id="39" name="Shape 3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0" name="Shape 4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6"/>
        </a:solidFill>
      </p:bgPr>
    </p:bg>
    <p:spTree>
      <p:nvGrpSpPr>
        <p:cNvPr id="42" name="Shape 42"/>
        <p:cNvGrpSpPr/>
        <p:nvPr/>
      </p:nvGrpSpPr>
      <p:grpSpPr>
        <a:xfrm>
          <a:off x="0" y="0"/>
          <a:ext cx="0" cy="0"/>
          <a:chOff x="0" y="0"/>
          <a:chExt cx="0" cy="0"/>
        </a:xfrm>
      </p:grpSpPr>
      <p:sp>
        <p:nvSpPr>
          <p:cNvPr id="43" name="Shape 43"/>
          <p:cNvSpPr txBox="1"/>
          <p:nvPr>
            <p:ph type="title"/>
          </p:nvPr>
        </p:nvSpPr>
        <p:spPr>
          <a:xfrm>
            <a:off x="490250" y="526350"/>
            <a:ext cx="5613600" cy="4090800"/>
          </a:xfrm>
          <a:prstGeom prst="rect">
            <a:avLst/>
          </a:prstGeom>
        </p:spPr>
        <p:txBody>
          <a:bodyPr anchorCtr="0" anchor="ctr" bIns="91425" lIns="91425" rIns="91425" tIns="91425"/>
          <a:lstStyle>
            <a:lvl1pPr lvl="0">
              <a:spcBef>
                <a:spcPts val="0"/>
              </a:spcBef>
              <a:buClr>
                <a:schemeClr val="dk2"/>
              </a:buClr>
              <a:buSzPct val="100000"/>
              <a:defRPr b="0" sz="5400">
                <a:solidFill>
                  <a:schemeClr val="dk2"/>
                </a:solidFill>
              </a:defRPr>
            </a:lvl1pPr>
            <a:lvl2pPr lvl="1">
              <a:spcBef>
                <a:spcPts val="0"/>
              </a:spcBef>
              <a:buClr>
                <a:schemeClr val="dk2"/>
              </a:buClr>
              <a:buSzPct val="100000"/>
              <a:defRPr b="0" sz="5400">
                <a:solidFill>
                  <a:schemeClr val="dk2"/>
                </a:solidFill>
              </a:defRPr>
            </a:lvl2pPr>
            <a:lvl3pPr lvl="2">
              <a:spcBef>
                <a:spcPts val="0"/>
              </a:spcBef>
              <a:buClr>
                <a:schemeClr val="dk2"/>
              </a:buClr>
              <a:buSzPct val="100000"/>
              <a:defRPr b="0" sz="5400">
                <a:solidFill>
                  <a:schemeClr val="dk2"/>
                </a:solidFill>
              </a:defRPr>
            </a:lvl3pPr>
            <a:lvl4pPr lvl="3">
              <a:spcBef>
                <a:spcPts val="0"/>
              </a:spcBef>
              <a:buClr>
                <a:schemeClr val="dk2"/>
              </a:buClr>
              <a:buSzPct val="100000"/>
              <a:defRPr b="0" sz="5400">
                <a:solidFill>
                  <a:schemeClr val="dk2"/>
                </a:solidFill>
              </a:defRPr>
            </a:lvl4pPr>
            <a:lvl5pPr lvl="4">
              <a:spcBef>
                <a:spcPts val="0"/>
              </a:spcBef>
              <a:buClr>
                <a:schemeClr val="dk2"/>
              </a:buClr>
              <a:buSzPct val="100000"/>
              <a:defRPr b="0" sz="5400">
                <a:solidFill>
                  <a:schemeClr val="dk2"/>
                </a:solidFill>
              </a:defRPr>
            </a:lvl5pPr>
            <a:lvl6pPr lvl="5">
              <a:spcBef>
                <a:spcPts val="0"/>
              </a:spcBef>
              <a:buClr>
                <a:schemeClr val="dk2"/>
              </a:buClr>
              <a:buSzPct val="100000"/>
              <a:defRPr b="0" sz="5400">
                <a:solidFill>
                  <a:schemeClr val="dk2"/>
                </a:solidFill>
              </a:defRPr>
            </a:lvl6pPr>
            <a:lvl7pPr lvl="6">
              <a:spcBef>
                <a:spcPts val="0"/>
              </a:spcBef>
              <a:buClr>
                <a:schemeClr val="dk2"/>
              </a:buClr>
              <a:buSzPct val="100000"/>
              <a:defRPr b="0" sz="5400">
                <a:solidFill>
                  <a:schemeClr val="dk2"/>
                </a:solidFill>
              </a:defRPr>
            </a:lvl7pPr>
            <a:lvl8pPr lvl="7">
              <a:spcBef>
                <a:spcPts val="0"/>
              </a:spcBef>
              <a:buClr>
                <a:schemeClr val="dk2"/>
              </a:buClr>
              <a:buSzPct val="100000"/>
              <a:defRPr b="0" sz="5400">
                <a:solidFill>
                  <a:schemeClr val="dk2"/>
                </a:solidFill>
              </a:defRPr>
            </a:lvl8pPr>
            <a:lvl9pPr lvl="8">
              <a:spcBef>
                <a:spcPts val="0"/>
              </a:spcBef>
              <a:buClr>
                <a:schemeClr val="dk2"/>
              </a:buClr>
              <a:buSzPct val="100000"/>
              <a:defRPr b="0" sz="5400">
                <a:solidFill>
                  <a:schemeClr val="dk2"/>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39675"/>
            <a:ext cx="4045200" cy="16758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9" name="Shape 49"/>
          <p:cNvSpPr txBox="1"/>
          <p:nvPr>
            <p:ph idx="1" type="subTitle"/>
          </p:nvPr>
        </p:nvSpPr>
        <p:spPr>
          <a:xfrm>
            <a:off x="265500" y="27268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1700" y="42307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p:txBody>
      </p:sp>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rIns="91425" tIns="91425"/>
          <a:lstStyle>
            <a:lvl1pPr lv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sv" sz="1000">
                <a:solidFill>
                  <a:schemeClr val="dk2"/>
                </a:solidFill>
                <a:latin typeface="Open Sans"/>
                <a:ea typeface="Open Sans"/>
                <a:cs typeface="Open Sans"/>
                <a:sym typeface="Open San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 name="Shape 62"/>
        <p:cNvGrpSpPr/>
        <p:nvPr/>
      </p:nvGrpSpPr>
      <p:grpSpPr>
        <a:xfrm>
          <a:off x="0" y="0"/>
          <a:ext cx="0" cy="0"/>
          <a:chOff x="0" y="0"/>
          <a:chExt cx="0" cy="0"/>
        </a:xfrm>
      </p:grpSpPr>
      <p:sp>
        <p:nvSpPr>
          <p:cNvPr id="63" name="Shape 63"/>
          <p:cNvSpPr txBox="1"/>
          <p:nvPr>
            <p:ph type="title"/>
          </p:nvPr>
        </p:nvSpPr>
        <p:spPr>
          <a:xfrm>
            <a:off x="311700" y="445025"/>
            <a:ext cx="8520600" cy="572700"/>
          </a:xfrm>
          <a:prstGeom prst="rect">
            <a:avLst/>
          </a:prstGeom>
          <a:noFill/>
          <a:ln>
            <a:noFill/>
          </a:ln>
        </p:spPr>
        <p:txBody>
          <a:bodyPr anchorCtr="0" anchor="t" bIns="91425" lIns="91425" rIns="91425" tIns="91425"/>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p:txBody>
      </p:sp>
      <p:sp>
        <p:nvSpPr>
          <p:cNvPr id="64" name="Shape 64"/>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p:txBody>
      </p:sp>
      <p:sp>
        <p:nvSpPr>
          <p:cNvPr id="65" name="Shape 65"/>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sv"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0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comments" Target="../comments/commen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0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nvSpPr>
        <p:spPr>
          <a:xfrm>
            <a:off x="68875" y="155125"/>
            <a:ext cx="9144000" cy="2537700"/>
          </a:xfrm>
          <a:prstGeom prst="rect">
            <a:avLst/>
          </a:prstGeom>
          <a:noFill/>
          <a:ln>
            <a:noFill/>
          </a:ln>
        </p:spPr>
        <p:txBody>
          <a:bodyPr anchorCtr="0" anchor="t" bIns="91425" lIns="91425" rIns="91425" tIns="91425">
            <a:noAutofit/>
          </a:bodyPr>
          <a:lstStyle/>
          <a:p>
            <a:pPr lvl="0" rtl="0" algn="ctr">
              <a:spcBef>
                <a:spcPts val="0"/>
              </a:spcBef>
              <a:buNone/>
            </a:pPr>
            <a:r>
              <a:t/>
            </a:r>
            <a:endParaRPr sz="6000">
              <a:latin typeface="Droid Serif"/>
              <a:ea typeface="Droid Serif"/>
              <a:cs typeface="Droid Serif"/>
              <a:sym typeface="Droid Serif"/>
            </a:endParaRPr>
          </a:p>
          <a:p>
            <a:pPr lvl="0" rtl="0" algn="ctr">
              <a:spcBef>
                <a:spcPts val="0"/>
              </a:spcBef>
              <a:buNone/>
            </a:pPr>
            <a:r>
              <a:rPr lang="sv" sz="6000">
                <a:latin typeface="Droid Serif"/>
                <a:ea typeface="Droid Serif"/>
                <a:cs typeface="Droid Serif"/>
                <a:sym typeface="Droid Serif"/>
              </a:rPr>
              <a:t>OneLog </a:t>
            </a:r>
          </a:p>
          <a:p>
            <a:pPr lvl="0" rtl="0" algn="ctr">
              <a:spcBef>
                <a:spcPts val="0"/>
              </a:spcBef>
              <a:buNone/>
            </a:pPr>
            <a:r>
              <a:rPr i="1" lang="sv" sz="4800">
                <a:solidFill>
                  <a:schemeClr val="dk1"/>
                </a:solidFill>
                <a:latin typeface="Droid Serif"/>
                <a:ea typeface="Droid Serif"/>
                <a:cs typeface="Droid Serif"/>
                <a:sym typeface="Droid Serif"/>
              </a:rPr>
              <a:t>(Västkom-2)</a:t>
            </a:r>
          </a:p>
        </p:txBody>
      </p:sp>
      <p:sp>
        <p:nvSpPr>
          <p:cNvPr id="112" name="Shape 112"/>
          <p:cNvSpPr txBox="1"/>
          <p:nvPr/>
        </p:nvSpPr>
        <p:spPr>
          <a:xfrm>
            <a:off x="677425" y="3092075"/>
            <a:ext cx="8259000" cy="666600"/>
          </a:xfrm>
          <a:prstGeom prst="rect">
            <a:avLst/>
          </a:prstGeom>
          <a:noFill/>
          <a:ln>
            <a:noFill/>
          </a:ln>
        </p:spPr>
        <p:txBody>
          <a:bodyPr anchorCtr="0" anchor="t" bIns="91425" lIns="91425" rIns="91425" tIns="91425">
            <a:noAutofit/>
          </a:bodyPr>
          <a:lstStyle/>
          <a:p>
            <a:pPr lvl="0" rtl="0">
              <a:spcBef>
                <a:spcPts val="0"/>
              </a:spcBef>
              <a:buNone/>
            </a:pPr>
            <a:r>
              <a:rPr lang="sv" sz="3000">
                <a:latin typeface="Droid Serif"/>
                <a:ea typeface="Droid Serif"/>
                <a:cs typeface="Droid Serif"/>
                <a:sym typeface="Droid Serif"/>
              </a:rPr>
              <a:t>  Anna Anumat                Aleksander Ivarsson	</a:t>
            </a:r>
          </a:p>
          <a:p>
            <a:pPr lvl="0" rtl="0">
              <a:spcBef>
                <a:spcPts val="0"/>
              </a:spcBef>
              <a:buNone/>
            </a:pPr>
            <a:r>
              <a:t/>
            </a:r>
            <a:endParaRPr sz="3000">
              <a:latin typeface="Droid Serif"/>
              <a:ea typeface="Droid Serif"/>
              <a:cs typeface="Droid Serif"/>
              <a:sym typeface="Droid Serif"/>
            </a:endParaRPr>
          </a:p>
        </p:txBody>
      </p:sp>
      <p:sp>
        <p:nvSpPr>
          <p:cNvPr id="113" name="Shape 113"/>
          <p:cNvSpPr txBox="1"/>
          <p:nvPr/>
        </p:nvSpPr>
        <p:spPr>
          <a:xfrm>
            <a:off x="758875" y="3627225"/>
            <a:ext cx="8096100" cy="666600"/>
          </a:xfrm>
          <a:prstGeom prst="rect">
            <a:avLst/>
          </a:prstGeom>
          <a:noFill/>
          <a:ln>
            <a:noFill/>
          </a:ln>
        </p:spPr>
        <p:txBody>
          <a:bodyPr anchorCtr="0" anchor="t" bIns="91425" lIns="91425" rIns="91425" tIns="91425">
            <a:noAutofit/>
          </a:bodyPr>
          <a:lstStyle/>
          <a:p>
            <a:pPr lvl="0" rtl="0">
              <a:spcBef>
                <a:spcPts val="0"/>
              </a:spcBef>
              <a:buNone/>
            </a:pPr>
            <a:r>
              <a:rPr lang="sv" sz="3000">
                <a:latin typeface="Droid Serif"/>
                <a:ea typeface="Droid Serif"/>
                <a:cs typeface="Droid Serif"/>
                <a:sym typeface="Droid Serif"/>
              </a:rPr>
              <a:t> Daniel Viktorsson	      Klaudia Wybraniec</a:t>
            </a:r>
          </a:p>
          <a:p>
            <a:pPr lvl="0" rtl="0">
              <a:spcBef>
                <a:spcPts val="0"/>
              </a:spcBef>
              <a:buNone/>
            </a:pPr>
            <a:r>
              <a:t/>
            </a:r>
            <a:endParaRPr sz="3000">
              <a:latin typeface="Droid Serif"/>
              <a:ea typeface="Droid Serif"/>
              <a:cs typeface="Droid Serif"/>
              <a:sym typeface="Droid Serif"/>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idx="1" type="body"/>
          </p:nvPr>
        </p:nvSpPr>
        <p:spPr>
          <a:xfrm>
            <a:off x="311700" y="1266325"/>
            <a:ext cx="8520600" cy="3446100"/>
          </a:xfrm>
          <a:prstGeom prst="rect">
            <a:avLst/>
          </a:prstGeom>
        </p:spPr>
        <p:txBody>
          <a:bodyPr anchorCtr="0" anchor="t" bIns="91425" lIns="91425" rIns="91425" tIns="91425">
            <a:noAutofit/>
          </a:bodyPr>
          <a:lstStyle/>
          <a:p>
            <a:pPr lvl="0" rtl="0">
              <a:spcBef>
                <a:spcPts val="0"/>
              </a:spcBef>
              <a:buNone/>
            </a:pPr>
            <a:r>
              <a:rPr lang="sv" sz="2400"/>
              <a:t>Konsolideringsprincipen</a:t>
            </a:r>
          </a:p>
          <a:p>
            <a:pPr lvl="0" rtl="0">
              <a:lnSpc>
                <a:spcPct val="115000"/>
              </a:lnSpc>
              <a:spcBef>
                <a:spcPts val="0"/>
              </a:spcBef>
              <a:spcAft>
                <a:spcPts val="0"/>
              </a:spcAft>
              <a:buNone/>
            </a:pPr>
            <a:r>
              <a:rPr lang="sv"/>
              <a:t>När passar principen?</a:t>
            </a:r>
          </a:p>
          <a:p>
            <a:pPr indent="-228600" lvl="0" marL="457200" rtl="0">
              <a:lnSpc>
                <a:spcPct val="115000"/>
              </a:lnSpc>
              <a:spcBef>
                <a:spcPts val="0"/>
              </a:spcBef>
              <a:spcAft>
                <a:spcPts val="0"/>
              </a:spcAft>
              <a:buChar char="●"/>
            </a:pPr>
            <a:r>
              <a:rPr lang="sv"/>
              <a:t>Homogena arbetssätt</a:t>
            </a:r>
          </a:p>
          <a:p>
            <a:pPr indent="-228600" lvl="0" marL="457200" rtl="0">
              <a:lnSpc>
                <a:spcPct val="115000"/>
              </a:lnSpc>
              <a:spcBef>
                <a:spcPts val="0"/>
              </a:spcBef>
              <a:spcAft>
                <a:spcPts val="0"/>
              </a:spcAft>
              <a:buChar char="●"/>
            </a:pPr>
            <a:r>
              <a:rPr lang="sv"/>
              <a:t>Hög grad standardiserad identitetsinformation</a:t>
            </a:r>
          </a:p>
          <a:p>
            <a:pPr indent="-228600" lvl="0" marL="457200" rtl="0">
              <a:lnSpc>
                <a:spcPct val="100000"/>
              </a:lnSpc>
              <a:spcBef>
                <a:spcPts val="0"/>
              </a:spcBef>
              <a:spcAft>
                <a:spcPts val="0"/>
              </a:spcAft>
              <a:buChar char="●"/>
            </a:pPr>
            <a:r>
              <a:rPr lang="sv"/>
              <a:t>Centralt styrd identitetsdata</a:t>
            </a:r>
            <a:br>
              <a:rPr lang="sv"/>
            </a:br>
          </a:p>
          <a:p>
            <a:pPr lvl="0" rtl="0">
              <a:lnSpc>
                <a:spcPct val="100000"/>
              </a:lnSpc>
              <a:spcBef>
                <a:spcPts val="0"/>
              </a:spcBef>
              <a:spcAft>
                <a:spcPts val="0"/>
              </a:spcAft>
              <a:buNone/>
            </a:pPr>
            <a:r>
              <a:rPr lang="sv"/>
              <a:t>När passar principen inte?</a:t>
            </a:r>
          </a:p>
          <a:p>
            <a:pPr indent="-228600" lvl="0" marL="457200" rtl="0">
              <a:lnSpc>
                <a:spcPct val="115000"/>
              </a:lnSpc>
              <a:spcBef>
                <a:spcPts val="0"/>
              </a:spcBef>
              <a:spcAft>
                <a:spcPts val="0"/>
              </a:spcAft>
              <a:buChar char="●"/>
            </a:pPr>
            <a:r>
              <a:rPr lang="sv"/>
              <a:t>Heterogena arbetssätt</a:t>
            </a:r>
          </a:p>
          <a:p>
            <a:pPr indent="-228600" lvl="0" marL="457200" rtl="0">
              <a:lnSpc>
                <a:spcPct val="115000"/>
              </a:lnSpc>
              <a:spcBef>
                <a:spcPts val="0"/>
              </a:spcBef>
              <a:spcAft>
                <a:spcPts val="0"/>
              </a:spcAft>
              <a:buChar char="●"/>
            </a:pPr>
            <a:r>
              <a:rPr lang="sv"/>
              <a:t>Stort behov av små lokala ändringar av identitetsdata</a:t>
            </a:r>
          </a:p>
          <a:p>
            <a:pPr indent="-228600" lvl="0" marL="457200" rtl="0">
              <a:lnSpc>
                <a:spcPct val="115000"/>
              </a:lnSpc>
              <a:spcBef>
                <a:spcPts val="0"/>
              </a:spcBef>
              <a:spcAft>
                <a:spcPts val="0"/>
              </a:spcAft>
              <a:buChar char="●"/>
            </a:pPr>
            <a:r>
              <a:rPr lang="sv"/>
              <a:t>Stort behov av unik lokal identitetsdata </a:t>
            </a:r>
            <a:br>
              <a:rPr lang="sv"/>
            </a:br>
          </a:p>
        </p:txBody>
      </p:sp>
      <p:sp>
        <p:nvSpPr>
          <p:cNvPr id="170" name="Shape 170"/>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Arkitekturella principer</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Arkitekturella principer</a:t>
            </a:r>
          </a:p>
        </p:txBody>
      </p:sp>
      <p:sp>
        <p:nvSpPr>
          <p:cNvPr id="176" name="Shape 176"/>
          <p:cNvSpPr txBox="1"/>
          <p:nvPr>
            <p:ph idx="1" type="body"/>
          </p:nvPr>
        </p:nvSpPr>
        <p:spPr>
          <a:xfrm>
            <a:off x="311700" y="1266325"/>
            <a:ext cx="3819900" cy="3302700"/>
          </a:xfrm>
          <a:prstGeom prst="rect">
            <a:avLst/>
          </a:prstGeom>
        </p:spPr>
        <p:txBody>
          <a:bodyPr anchorCtr="0" anchor="t" bIns="91425" lIns="91425" rIns="91425" tIns="91425">
            <a:noAutofit/>
          </a:bodyPr>
          <a:lstStyle/>
          <a:p>
            <a:pPr lvl="0" rtl="0">
              <a:spcBef>
                <a:spcPts val="0"/>
              </a:spcBef>
              <a:buNone/>
            </a:pPr>
            <a:r>
              <a:rPr lang="sv" sz="2400"/>
              <a:t>Delningsprincipen</a:t>
            </a:r>
          </a:p>
          <a:p>
            <a:pPr lvl="0" rtl="0">
              <a:spcBef>
                <a:spcPts val="0"/>
              </a:spcBef>
              <a:buNone/>
            </a:pPr>
            <a:r>
              <a:t/>
            </a:r>
            <a:endParaRPr/>
          </a:p>
        </p:txBody>
      </p:sp>
      <p:pic>
        <p:nvPicPr>
          <p:cNvPr descr="Delningsprincipen.png" id="177" name="Shape 177"/>
          <p:cNvPicPr preferRelativeResize="0"/>
          <p:nvPr/>
        </p:nvPicPr>
        <p:blipFill>
          <a:blip r:embed="rId3">
            <a:alphaModFix/>
          </a:blip>
          <a:stretch>
            <a:fillRect/>
          </a:stretch>
        </p:blipFill>
        <p:spPr>
          <a:xfrm>
            <a:off x="4131599" y="1915836"/>
            <a:ext cx="4300125" cy="196171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Arkitekturella principer</a:t>
            </a:r>
          </a:p>
        </p:txBody>
      </p:sp>
      <p:sp>
        <p:nvSpPr>
          <p:cNvPr id="183" name="Shape 183"/>
          <p:cNvSpPr txBox="1"/>
          <p:nvPr>
            <p:ph idx="1" type="body"/>
          </p:nvPr>
        </p:nvSpPr>
        <p:spPr>
          <a:xfrm>
            <a:off x="311700" y="1266325"/>
            <a:ext cx="8520600" cy="3442500"/>
          </a:xfrm>
          <a:prstGeom prst="rect">
            <a:avLst/>
          </a:prstGeom>
        </p:spPr>
        <p:txBody>
          <a:bodyPr anchorCtr="0" anchor="t" bIns="91425" lIns="91425" rIns="91425" tIns="91425">
            <a:noAutofit/>
          </a:bodyPr>
          <a:lstStyle/>
          <a:p>
            <a:pPr lvl="0" rtl="0">
              <a:spcBef>
                <a:spcPts val="0"/>
              </a:spcBef>
              <a:buNone/>
            </a:pPr>
            <a:r>
              <a:rPr lang="sv" sz="2400"/>
              <a:t>Delningsprincipen</a:t>
            </a:r>
          </a:p>
          <a:p>
            <a:pPr lvl="0" rtl="0">
              <a:spcBef>
                <a:spcPts val="1600"/>
              </a:spcBef>
              <a:spcAft>
                <a:spcPts val="400"/>
              </a:spcAft>
              <a:buNone/>
            </a:pPr>
            <a:r>
              <a:rPr lang="sv" sz="1400">
                <a:solidFill>
                  <a:srgbClr val="434343"/>
                </a:solidFill>
                <a:latin typeface="Arial"/>
                <a:ea typeface="Arial"/>
                <a:cs typeface="Arial"/>
                <a:sym typeface="Arial"/>
              </a:rPr>
              <a:t>När passar principen?</a:t>
            </a:r>
          </a:p>
          <a:p>
            <a:pPr indent="-228600" lvl="0" marL="457200" marR="0" rtl="0" algn="l">
              <a:lnSpc>
                <a:spcPct val="115000"/>
              </a:lnSpc>
              <a:spcBef>
                <a:spcPts val="0"/>
              </a:spcBef>
              <a:spcAft>
                <a:spcPts val="0"/>
              </a:spcAft>
              <a:buChar char="●"/>
            </a:pPr>
            <a:r>
              <a:rPr lang="sv"/>
              <a:t>Behov av dels unik lokal data och dels gemensam data</a:t>
            </a:r>
          </a:p>
          <a:p>
            <a:pPr lvl="0" rtl="0">
              <a:spcBef>
                <a:spcPts val="1600"/>
              </a:spcBef>
              <a:spcAft>
                <a:spcPts val="400"/>
              </a:spcAft>
              <a:buNone/>
            </a:pPr>
            <a:r>
              <a:t/>
            </a:r>
            <a:endParaRPr sz="1400">
              <a:solidFill>
                <a:srgbClr val="434343"/>
              </a:solidFill>
              <a:latin typeface="Arial"/>
              <a:ea typeface="Arial"/>
              <a:cs typeface="Arial"/>
              <a:sym typeface="Arial"/>
            </a:endParaRPr>
          </a:p>
          <a:p>
            <a:pPr lvl="0" rtl="0">
              <a:spcBef>
                <a:spcPts val="1600"/>
              </a:spcBef>
              <a:spcAft>
                <a:spcPts val="400"/>
              </a:spcAft>
              <a:buNone/>
            </a:pPr>
            <a:r>
              <a:rPr lang="sv" sz="1400">
                <a:solidFill>
                  <a:srgbClr val="434343"/>
                </a:solidFill>
                <a:latin typeface="Arial"/>
                <a:ea typeface="Arial"/>
                <a:cs typeface="Arial"/>
                <a:sym typeface="Arial"/>
              </a:rPr>
              <a:t>När passar inte principen?</a:t>
            </a:r>
          </a:p>
          <a:p>
            <a:pPr indent="-228600" lvl="0" marL="457200" marR="0" rtl="0" algn="l">
              <a:lnSpc>
                <a:spcPct val="115000"/>
              </a:lnSpc>
              <a:spcBef>
                <a:spcPts val="0"/>
              </a:spcBef>
              <a:spcAft>
                <a:spcPts val="0"/>
              </a:spcAft>
              <a:buChar char="●"/>
            </a:pPr>
            <a:r>
              <a:rPr lang="sv"/>
              <a:t>Informationsmiljön utgörs i huvudsak av lokal information</a:t>
            </a:r>
          </a:p>
          <a:p>
            <a:pPr indent="-228600" lvl="0" marL="457200" marR="0" rtl="0" algn="l">
              <a:lnSpc>
                <a:spcPct val="115000"/>
              </a:lnSpc>
              <a:spcBef>
                <a:spcPts val="0"/>
              </a:spcBef>
              <a:spcAft>
                <a:spcPts val="0"/>
              </a:spcAft>
              <a:buChar char="●"/>
            </a:pPr>
            <a:r>
              <a:rPr lang="sv"/>
              <a:t>Stor mängd gemensam data sparas på olika sätt lokalt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Arkitekturella principer</a:t>
            </a:r>
          </a:p>
        </p:txBody>
      </p:sp>
      <p:sp>
        <p:nvSpPr>
          <p:cNvPr id="189" name="Shape 189"/>
          <p:cNvSpPr txBox="1"/>
          <p:nvPr>
            <p:ph idx="1" type="body"/>
          </p:nvPr>
        </p:nvSpPr>
        <p:spPr>
          <a:xfrm>
            <a:off x="311700" y="1266325"/>
            <a:ext cx="4204200" cy="3302700"/>
          </a:xfrm>
          <a:prstGeom prst="rect">
            <a:avLst/>
          </a:prstGeom>
        </p:spPr>
        <p:txBody>
          <a:bodyPr anchorCtr="0" anchor="t" bIns="91425" lIns="91425" rIns="91425" tIns="91425">
            <a:noAutofit/>
          </a:bodyPr>
          <a:lstStyle/>
          <a:p>
            <a:pPr lvl="0" rtl="0">
              <a:spcBef>
                <a:spcPts val="0"/>
              </a:spcBef>
              <a:buNone/>
            </a:pPr>
            <a:r>
              <a:rPr lang="sv" sz="2400"/>
              <a:t>Sammanlänkningsprincipen</a:t>
            </a:r>
          </a:p>
          <a:p>
            <a:pPr lvl="0" rtl="0">
              <a:spcBef>
                <a:spcPts val="0"/>
              </a:spcBef>
              <a:buNone/>
            </a:pPr>
            <a:r>
              <a:t/>
            </a:r>
            <a:endParaRPr/>
          </a:p>
        </p:txBody>
      </p:sp>
      <p:pic>
        <p:nvPicPr>
          <p:cNvPr descr="Sammanlänkning (1).jpg" id="190" name="Shape 190"/>
          <p:cNvPicPr preferRelativeResize="0"/>
          <p:nvPr/>
        </p:nvPicPr>
        <p:blipFill>
          <a:blip r:embed="rId3">
            <a:alphaModFix/>
          </a:blip>
          <a:stretch>
            <a:fillRect/>
          </a:stretch>
        </p:blipFill>
        <p:spPr>
          <a:xfrm>
            <a:off x="4565050" y="1102700"/>
            <a:ext cx="4457150" cy="33428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Arkitekturella principer</a:t>
            </a:r>
          </a:p>
        </p:txBody>
      </p:sp>
      <p:sp>
        <p:nvSpPr>
          <p:cNvPr id="196" name="Shape 196"/>
          <p:cNvSpPr txBox="1"/>
          <p:nvPr>
            <p:ph idx="1" type="body"/>
          </p:nvPr>
        </p:nvSpPr>
        <p:spPr>
          <a:xfrm>
            <a:off x="311700" y="1266325"/>
            <a:ext cx="8520600" cy="3302700"/>
          </a:xfrm>
          <a:prstGeom prst="rect">
            <a:avLst/>
          </a:prstGeom>
        </p:spPr>
        <p:txBody>
          <a:bodyPr anchorCtr="0" anchor="t" bIns="91425" lIns="91425" rIns="91425" tIns="91425">
            <a:noAutofit/>
          </a:bodyPr>
          <a:lstStyle/>
          <a:p>
            <a:pPr lvl="0" rtl="0">
              <a:spcBef>
                <a:spcPts val="0"/>
              </a:spcBef>
              <a:buNone/>
            </a:pPr>
            <a:r>
              <a:rPr lang="sv" sz="2400"/>
              <a:t>Sammanlänkningsprincipen</a:t>
            </a:r>
          </a:p>
          <a:p>
            <a:pPr lvl="0" rtl="0">
              <a:spcBef>
                <a:spcPts val="1600"/>
              </a:spcBef>
              <a:spcAft>
                <a:spcPts val="400"/>
              </a:spcAft>
              <a:buNone/>
            </a:pPr>
            <a:r>
              <a:rPr lang="sv" sz="1400">
                <a:solidFill>
                  <a:srgbClr val="434343"/>
                </a:solidFill>
                <a:latin typeface="Arial"/>
                <a:ea typeface="Arial"/>
                <a:cs typeface="Arial"/>
                <a:sym typeface="Arial"/>
              </a:rPr>
              <a:t>När passar principen?</a:t>
            </a:r>
          </a:p>
          <a:p>
            <a:pPr indent="-228600" lvl="0" marL="457200" marR="0" rtl="0" algn="l">
              <a:lnSpc>
                <a:spcPct val="115000"/>
              </a:lnSpc>
              <a:spcBef>
                <a:spcPts val="0"/>
              </a:spcBef>
              <a:spcAft>
                <a:spcPts val="0"/>
              </a:spcAft>
              <a:buChar char="●"/>
            </a:pPr>
            <a:r>
              <a:rPr lang="sv"/>
              <a:t>Heterogena arbetssätt</a:t>
            </a:r>
          </a:p>
          <a:p>
            <a:pPr indent="-228600" lvl="0" marL="457200" marR="0" rtl="0" algn="l">
              <a:lnSpc>
                <a:spcPct val="115000"/>
              </a:lnSpc>
              <a:spcBef>
                <a:spcPts val="0"/>
              </a:spcBef>
              <a:spcAft>
                <a:spcPts val="0"/>
              </a:spcAft>
              <a:buChar char="●"/>
            </a:pPr>
            <a:r>
              <a:rPr lang="sv"/>
              <a:t>Stora mängder unik lokal information</a:t>
            </a:r>
          </a:p>
          <a:p>
            <a:pPr indent="-228600" lvl="0" marL="457200" marR="0" rtl="0" algn="l">
              <a:lnSpc>
                <a:spcPct val="115000"/>
              </a:lnSpc>
              <a:spcBef>
                <a:spcPts val="0"/>
              </a:spcBef>
              <a:spcAft>
                <a:spcPts val="0"/>
              </a:spcAft>
              <a:buChar char="●"/>
            </a:pPr>
            <a:r>
              <a:rPr lang="sv"/>
              <a:t>Litet behov av informationsdelning</a:t>
            </a:r>
          </a:p>
          <a:p>
            <a:pPr lvl="0" rtl="0">
              <a:spcBef>
                <a:spcPts val="1600"/>
              </a:spcBef>
              <a:spcAft>
                <a:spcPts val="400"/>
              </a:spcAft>
              <a:buNone/>
            </a:pPr>
            <a:r>
              <a:rPr lang="sv" sz="1400">
                <a:solidFill>
                  <a:srgbClr val="434343"/>
                </a:solidFill>
                <a:latin typeface="Arial"/>
                <a:ea typeface="Arial"/>
                <a:cs typeface="Arial"/>
                <a:sym typeface="Arial"/>
              </a:rPr>
              <a:t>När passar inte principen?</a:t>
            </a:r>
          </a:p>
          <a:p>
            <a:pPr indent="-228600" lvl="0" marL="457200" marR="0" rtl="0" algn="l">
              <a:lnSpc>
                <a:spcPct val="115000"/>
              </a:lnSpc>
              <a:spcBef>
                <a:spcPts val="0"/>
              </a:spcBef>
              <a:spcAft>
                <a:spcPts val="0"/>
              </a:spcAft>
              <a:buChar char="●"/>
            </a:pPr>
            <a:r>
              <a:rPr lang="sv"/>
              <a:t>Höga krav på homogenitet i verksamheten</a:t>
            </a:r>
          </a:p>
          <a:p>
            <a:pPr indent="-228600" lvl="0" marL="457200" marR="0" rtl="0" algn="l">
              <a:lnSpc>
                <a:spcPct val="115000"/>
              </a:lnSpc>
              <a:spcBef>
                <a:spcPts val="0"/>
              </a:spcBef>
              <a:spcAft>
                <a:spcPts val="0"/>
              </a:spcAft>
              <a:buChar char="●"/>
            </a:pPr>
            <a:r>
              <a:rPr lang="sv"/>
              <a:t>Stort behov av informationsdelning</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Frågor att besvara först</a:t>
            </a:r>
          </a:p>
        </p:txBody>
      </p:sp>
      <p:sp>
        <p:nvSpPr>
          <p:cNvPr id="202" name="Shape 202"/>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buAutoNum type="arabicPeriod"/>
            </a:pPr>
            <a:r>
              <a:rPr lang="sv"/>
              <a:t>Vilket behov finns att samordna inloggningar till system mellan kommuner?</a:t>
            </a:r>
          </a:p>
          <a:p>
            <a:pPr lvl="0" rtl="0">
              <a:spcBef>
                <a:spcPts val="0"/>
              </a:spcBef>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Frågor att besvara</a:t>
            </a:r>
          </a:p>
        </p:txBody>
      </p:sp>
      <p:sp>
        <p:nvSpPr>
          <p:cNvPr id="208" name="Shape 208"/>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buClr>
                <a:srgbClr val="B7B7B7"/>
              </a:buClr>
              <a:buAutoNum type="arabicPeriod"/>
            </a:pPr>
            <a:r>
              <a:rPr lang="sv">
                <a:solidFill>
                  <a:srgbClr val="B7B7B7"/>
                </a:solidFill>
              </a:rPr>
              <a:t>Vilket behov finns att samordna inloggningar till system mellan kommuner?</a:t>
            </a:r>
          </a:p>
          <a:p>
            <a:pPr indent="-228600" lvl="0" marL="457200" rtl="0">
              <a:spcBef>
                <a:spcPts val="0"/>
              </a:spcBef>
              <a:buAutoNum type="arabicPeriod"/>
            </a:pPr>
            <a:r>
              <a:rPr lang="sv"/>
              <a:t>Hur lika är kommunerna med sin identitets- och behörighetshantering?</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Frågor att besvara</a:t>
            </a:r>
          </a:p>
        </p:txBody>
      </p:sp>
      <p:sp>
        <p:nvSpPr>
          <p:cNvPr id="214" name="Shape 214"/>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buClr>
                <a:srgbClr val="B7B7B7"/>
              </a:buClr>
              <a:buAutoNum type="arabicPeriod"/>
            </a:pPr>
            <a:r>
              <a:rPr lang="sv">
                <a:solidFill>
                  <a:srgbClr val="B7B7B7"/>
                </a:solidFill>
              </a:rPr>
              <a:t>Vilket behov finns att samordna inloggningar till system mellan kommuner?</a:t>
            </a:r>
          </a:p>
          <a:p>
            <a:pPr indent="-228600" lvl="0" marL="457200" rtl="0">
              <a:spcBef>
                <a:spcPts val="0"/>
              </a:spcBef>
              <a:buClr>
                <a:srgbClr val="B7B7B7"/>
              </a:buClr>
              <a:buAutoNum type="arabicPeriod"/>
            </a:pPr>
            <a:r>
              <a:rPr lang="sv">
                <a:solidFill>
                  <a:srgbClr val="B7B7B7"/>
                </a:solidFill>
              </a:rPr>
              <a:t>Hur lika är kommunerna med sin identitets- och behörighetshantering?</a:t>
            </a:r>
          </a:p>
          <a:p>
            <a:pPr indent="-228600" lvl="0" marL="457200" rtl="0">
              <a:spcBef>
                <a:spcPts val="0"/>
              </a:spcBef>
              <a:buAutoNum type="arabicPeriod"/>
            </a:pPr>
            <a:r>
              <a:rPr lang="sv"/>
              <a:t>Hur stor är kommunernas vilja att samarbeta?</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Slutsats</a:t>
            </a:r>
          </a:p>
        </p:txBody>
      </p:sp>
      <p:sp>
        <p:nvSpPr>
          <p:cNvPr id="220" name="Shape 220"/>
          <p:cNvSpPr txBox="1"/>
          <p:nvPr>
            <p:ph idx="1" type="body"/>
          </p:nvPr>
        </p:nvSpPr>
        <p:spPr>
          <a:xfrm>
            <a:off x="311700" y="1266325"/>
            <a:ext cx="4251000" cy="3302700"/>
          </a:xfrm>
          <a:prstGeom prst="rect">
            <a:avLst/>
          </a:prstGeom>
        </p:spPr>
        <p:txBody>
          <a:bodyPr anchorCtr="0" anchor="t" bIns="91425" lIns="91425" rIns="91425" tIns="91425">
            <a:noAutofit/>
          </a:bodyPr>
          <a:lstStyle/>
          <a:p>
            <a:pPr indent="-228600" lvl="0" marL="457200" rtl="0">
              <a:spcBef>
                <a:spcPts val="0"/>
              </a:spcBef>
              <a:buChar char="●"/>
            </a:pPr>
            <a:r>
              <a:rPr lang="sv"/>
              <a:t>SSO är inte bara ett IT-problem</a:t>
            </a:r>
          </a:p>
          <a:p>
            <a:pPr lvl="0" rtl="0">
              <a:spcBef>
                <a:spcPts val="0"/>
              </a:spcBef>
              <a:buNone/>
            </a:pPr>
            <a:r>
              <a:t/>
            </a:r>
            <a:endParaRPr/>
          </a:p>
          <a:p>
            <a:pPr indent="-228600" lvl="0" marL="457200">
              <a:spcBef>
                <a:spcPts val="0"/>
              </a:spcBef>
              <a:buChar char="●"/>
            </a:pPr>
            <a:r>
              <a:rPr lang="sv"/>
              <a:t>För att komma fram till vilken arkitekturell princip som fungerar bäst måste ni besvara frågorna</a:t>
            </a:r>
          </a:p>
        </p:txBody>
      </p:sp>
      <p:pic>
        <p:nvPicPr>
          <p:cNvPr descr="SSO är inte ett IT-problem.png" id="221" name="Shape 221"/>
          <p:cNvPicPr preferRelativeResize="0"/>
          <p:nvPr/>
        </p:nvPicPr>
        <p:blipFill>
          <a:blip r:embed="rId3">
            <a:alphaModFix/>
          </a:blip>
          <a:stretch>
            <a:fillRect/>
          </a:stretch>
        </p:blipFill>
        <p:spPr>
          <a:xfrm>
            <a:off x="4715125" y="733425"/>
            <a:ext cx="3960450" cy="3986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sp>
        <p:nvSpPr>
          <p:cNvPr id="226" name="Shape 226"/>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Tack för oss!</a:t>
            </a:r>
          </a:p>
        </p:txBody>
      </p:sp>
      <p:sp>
        <p:nvSpPr>
          <p:cNvPr id="227" name="Shape 227"/>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sv"/>
              <a:t>Frågor?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Agenda</a:t>
            </a:r>
          </a:p>
        </p:txBody>
      </p:sp>
      <p:sp>
        <p:nvSpPr>
          <p:cNvPr id="119" name="Shape 119"/>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buChar char="●"/>
            </a:pPr>
            <a:r>
              <a:rPr lang="sv"/>
              <a:t>Uppdragsbeskrivning </a:t>
            </a:r>
          </a:p>
          <a:p>
            <a:pPr indent="-228600" lvl="0" marL="457200" rtl="0">
              <a:spcBef>
                <a:spcPts val="0"/>
              </a:spcBef>
              <a:buChar char="●"/>
            </a:pPr>
            <a:r>
              <a:rPr lang="sv"/>
              <a:t>Problemområdet</a:t>
            </a:r>
          </a:p>
          <a:p>
            <a:pPr indent="-228600" lvl="0" marL="457200" rtl="0">
              <a:spcBef>
                <a:spcPts val="0"/>
              </a:spcBef>
              <a:buChar char="●"/>
            </a:pPr>
            <a:r>
              <a:rPr lang="sv"/>
              <a:t>Arkitekturella principer</a:t>
            </a:r>
          </a:p>
          <a:p>
            <a:pPr indent="-228600" lvl="0" marL="457200" rtl="0">
              <a:spcBef>
                <a:spcPts val="0"/>
              </a:spcBef>
              <a:buChar char="●"/>
            </a:pPr>
            <a:r>
              <a:rPr lang="sv"/>
              <a:t>Frågor att besvara innan man kan börja  </a:t>
            </a:r>
          </a:p>
          <a:p>
            <a:pPr indent="-228600" lvl="0" marL="457200" rtl="0">
              <a:spcBef>
                <a:spcPts val="0"/>
              </a:spcBef>
              <a:buChar char="●"/>
            </a:pPr>
            <a:r>
              <a:rPr lang="sv"/>
              <a:t>Avslutning</a:t>
            </a:r>
          </a:p>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Uppdragsbeskrivning</a:t>
            </a:r>
          </a:p>
        </p:txBody>
      </p:sp>
      <p:sp>
        <p:nvSpPr>
          <p:cNvPr id="125" name="Shape 125"/>
          <p:cNvSpPr txBox="1"/>
          <p:nvPr>
            <p:ph idx="1" type="body"/>
          </p:nvPr>
        </p:nvSpPr>
        <p:spPr>
          <a:xfrm>
            <a:off x="311700" y="1266325"/>
            <a:ext cx="8520600" cy="3302700"/>
          </a:xfrm>
          <a:prstGeom prst="rect">
            <a:avLst/>
          </a:prstGeom>
        </p:spPr>
        <p:txBody>
          <a:bodyPr anchorCtr="0" anchor="t" bIns="91425" lIns="91425" rIns="91425" tIns="91425">
            <a:noAutofit/>
          </a:bodyPr>
          <a:lstStyle/>
          <a:p>
            <a:pPr lvl="0">
              <a:spcBef>
                <a:spcPts val="0"/>
              </a:spcBef>
              <a:buNone/>
            </a:pPr>
            <a:r>
              <a:rPr lang="sv"/>
              <a:t>Vår rapport utgår från uppdragsbeskrivningen:</a:t>
            </a:r>
          </a:p>
          <a:p>
            <a:pPr lvl="0" rtl="0">
              <a:spcBef>
                <a:spcPts val="0"/>
              </a:spcBef>
              <a:buNone/>
            </a:pPr>
            <a:r>
              <a:rPr lang="sv"/>
              <a:t>“Undersök och diskutera olika arkitekturella principer för Identity Access Management(IAM) som i längden möjliggör implementation av en Single Sign On-lösning(SSO) åt de 49 kommunerna inom Västra Götaland”.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Problemområdet</a:t>
            </a:r>
          </a:p>
        </p:txBody>
      </p:sp>
      <p:sp>
        <p:nvSpPr>
          <p:cNvPr id="131" name="Shape 131"/>
          <p:cNvSpPr txBox="1"/>
          <p:nvPr>
            <p:ph idx="1" type="body"/>
          </p:nvPr>
        </p:nvSpPr>
        <p:spPr>
          <a:xfrm>
            <a:off x="311700" y="1266325"/>
            <a:ext cx="8316900" cy="3302700"/>
          </a:xfrm>
          <a:prstGeom prst="rect">
            <a:avLst/>
          </a:prstGeom>
        </p:spPr>
        <p:txBody>
          <a:bodyPr anchorCtr="0" anchor="t" bIns="91425" lIns="91425" rIns="91425" tIns="91425">
            <a:noAutofit/>
          </a:bodyPr>
          <a:lstStyle/>
          <a:p>
            <a:pPr lvl="0">
              <a:spcBef>
                <a:spcPts val="0"/>
              </a:spcBef>
              <a:buNone/>
            </a:pPr>
            <a:r>
              <a:rPr lang="sv"/>
              <a:t>Många system med separata inloggningar</a:t>
            </a:r>
          </a:p>
          <a:p>
            <a:pPr indent="-228600" lvl="0" marL="457200" rtl="0">
              <a:spcBef>
                <a:spcPts val="0"/>
              </a:spcBef>
              <a:buChar char="●"/>
            </a:pPr>
            <a:r>
              <a:rPr lang="sv"/>
              <a:t>Genomsnitt 10 system per anställd </a:t>
            </a:r>
          </a:p>
          <a:p>
            <a:pPr lvl="0" rtl="0">
              <a:spcBef>
                <a:spcPts val="0"/>
              </a:spcBef>
              <a:buNone/>
            </a:pPr>
            <a:r>
              <a:t/>
            </a:r>
            <a:endParaRPr/>
          </a:p>
        </p:txBody>
      </p:sp>
      <p:pic>
        <p:nvPicPr>
          <p:cNvPr descr="Problem -&gt; lösning.png" id="132" name="Shape 132"/>
          <p:cNvPicPr preferRelativeResize="0"/>
          <p:nvPr/>
        </p:nvPicPr>
        <p:blipFill rotWithShape="1">
          <a:blip r:embed="rId3">
            <a:alphaModFix/>
          </a:blip>
          <a:srcRect b="0" l="0" r="58348" t="0"/>
          <a:stretch/>
        </p:blipFill>
        <p:spPr>
          <a:xfrm>
            <a:off x="5112300" y="1297600"/>
            <a:ext cx="2355300" cy="30482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707400"/>
          </a:xfrm>
          <a:prstGeom prst="rect">
            <a:avLst/>
          </a:prstGeom>
        </p:spPr>
        <p:txBody>
          <a:bodyPr anchorCtr="0" anchor="t" bIns="91425" lIns="91425" rIns="91425" tIns="91425">
            <a:noAutofit/>
          </a:bodyPr>
          <a:lstStyle/>
          <a:p>
            <a:pPr lvl="0" rtl="0">
              <a:spcBef>
                <a:spcPts val="0"/>
              </a:spcBef>
              <a:buNone/>
            </a:pPr>
            <a:r>
              <a:rPr lang="sv"/>
              <a:t>Problemområdet</a:t>
            </a:r>
          </a:p>
        </p:txBody>
      </p:sp>
      <p:sp>
        <p:nvSpPr>
          <p:cNvPr id="138" name="Shape 138"/>
          <p:cNvSpPr txBox="1"/>
          <p:nvPr>
            <p:ph idx="1" type="body"/>
          </p:nvPr>
        </p:nvSpPr>
        <p:spPr>
          <a:xfrm>
            <a:off x="311700" y="1266325"/>
            <a:ext cx="8316900" cy="3302700"/>
          </a:xfrm>
          <a:prstGeom prst="rect">
            <a:avLst/>
          </a:prstGeom>
        </p:spPr>
        <p:txBody>
          <a:bodyPr anchorCtr="0" anchor="t" bIns="91425" lIns="91425" rIns="91425" tIns="91425">
            <a:noAutofit/>
          </a:bodyPr>
          <a:lstStyle/>
          <a:p>
            <a:pPr lvl="0" rtl="0">
              <a:spcBef>
                <a:spcPts val="0"/>
              </a:spcBef>
              <a:buNone/>
            </a:pPr>
            <a:r>
              <a:rPr lang="sv"/>
              <a:t>Många system med separata inloggningar</a:t>
            </a:r>
          </a:p>
          <a:p>
            <a:pPr indent="-228600" lvl="0" marL="457200" rtl="0">
              <a:spcBef>
                <a:spcPts val="0"/>
              </a:spcBef>
              <a:buChar char="●"/>
            </a:pPr>
            <a:r>
              <a:rPr lang="sv"/>
              <a:t>Genomsnitt 10 system per anställd </a:t>
            </a:r>
          </a:p>
          <a:p>
            <a:pPr lvl="0" rtl="0">
              <a:spcBef>
                <a:spcPts val="0"/>
              </a:spcBef>
              <a:buNone/>
            </a:pPr>
            <a:r>
              <a:rPr lang="sv"/>
              <a:t>Konsekvenser av detta är:</a:t>
            </a:r>
          </a:p>
          <a:p>
            <a:pPr indent="-228600" lvl="0" marL="457200" rtl="0">
              <a:spcBef>
                <a:spcPts val="0"/>
              </a:spcBef>
              <a:buChar char="●"/>
            </a:pPr>
            <a:r>
              <a:rPr lang="sv"/>
              <a:t>Säkerhetsproblem</a:t>
            </a:r>
          </a:p>
          <a:p>
            <a:pPr indent="-228600" lvl="0" marL="457200" rtl="0">
              <a:spcBef>
                <a:spcPts val="0"/>
              </a:spcBef>
              <a:buChar char="●"/>
            </a:pPr>
            <a:r>
              <a:rPr lang="sv"/>
              <a:t>Behörighetsproblem</a:t>
            </a:r>
          </a:p>
          <a:p>
            <a:pPr indent="-228600" lvl="0" marL="457200" rtl="0">
              <a:spcBef>
                <a:spcPts val="0"/>
              </a:spcBef>
              <a:buChar char="●"/>
            </a:pPr>
            <a:r>
              <a:rPr lang="sv"/>
              <a:t>Irritation bland anställda</a:t>
            </a:r>
          </a:p>
          <a:p>
            <a:pPr indent="-228600" lvl="0" marL="457200" rtl="0">
              <a:spcBef>
                <a:spcPts val="0"/>
              </a:spcBef>
              <a:buChar char="●"/>
            </a:pPr>
            <a:r>
              <a:rPr lang="sv"/>
              <a:t>Ineffektiv resursanvändning</a:t>
            </a:r>
          </a:p>
          <a:p>
            <a:pPr lvl="0" rtl="0">
              <a:spcBef>
                <a:spcPts val="0"/>
              </a:spcBef>
              <a:buNone/>
            </a:pPr>
            <a:r>
              <a:t/>
            </a:r>
            <a:endParaRPr/>
          </a:p>
        </p:txBody>
      </p:sp>
      <p:pic>
        <p:nvPicPr>
          <p:cNvPr descr="Problem -&gt; lösning.png" id="139" name="Shape 139"/>
          <p:cNvPicPr preferRelativeResize="0"/>
          <p:nvPr/>
        </p:nvPicPr>
        <p:blipFill rotWithShape="1">
          <a:blip r:embed="rId3">
            <a:alphaModFix/>
          </a:blip>
          <a:srcRect b="0" l="0" r="58348" t="0"/>
          <a:stretch/>
        </p:blipFill>
        <p:spPr>
          <a:xfrm>
            <a:off x="5112300" y="1297600"/>
            <a:ext cx="2355300" cy="304827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Problemområdet</a:t>
            </a:r>
          </a:p>
        </p:txBody>
      </p:sp>
      <p:pic>
        <p:nvPicPr>
          <p:cNvPr descr="Problem -&gt; lösning.png" id="145" name="Shape 145"/>
          <p:cNvPicPr preferRelativeResize="0"/>
          <p:nvPr/>
        </p:nvPicPr>
        <p:blipFill>
          <a:blip r:embed="rId3">
            <a:alphaModFix/>
          </a:blip>
          <a:stretch>
            <a:fillRect/>
          </a:stretch>
        </p:blipFill>
        <p:spPr>
          <a:xfrm>
            <a:off x="2813649" y="1073699"/>
            <a:ext cx="5946225" cy="3205324"/>
          </a:xfrm>
          <a:prstGeom prst="rect">
            <a:avLst/>
          </a:prstGeom>
          <a:noFill/>
          <a:ln>
            <a:noFill/>
          </a:ln>
        </p:spPr>
      </p:pic>
      <p:sp>
        <p:nvSpPr>
          <p:cNvPr id="146" name="Shape 146"/>
          <p:cNvSpPr txBox="1"/>
          <p:nvPr/>
        </p:nvSpPr>
        <p:spPr>
          <a:xfrm>
            <a:off x="349800" y="1223050"/>
            <a:ext cx="7540500" cy="570000"/>
          </a:xfrm>
          <a:prstGeom prst="rect">
            <a:avLst/>
          </a:prstGeom>
          <a:noFill/>
          <a:ln>
            <a:noFill/>
          </a:ln>
        </p:spPr>
        <p:txBody>
          <a:bodyPr anchorCtr="0" anchor="t" bIns="91425" lIns="91425" rIns="91425" tIns="91425">
            <a:noAutofit/>
          </a:bodyPr>
          <a:lstStyle/>
          <a:p>
            <a:pPr lvl="0">
              <a:spcBef>
                <a:spcPts val="0"/>
              </a:spcBef>
              <a:buNone/>
            </a:pPr>
            <a:r>
              <a:rPr lang="sv" sz="1800">
                <a:solidFill>
                  <a:schemeClr val="dk2"/>
                </a:solidFill>
                <a:latin typeface="Open Sans"/>
                <a:ea typeface="Open Sans"/>
                <a:cs typeface="Open Sans"/>
                <a:sym typeface="Open Sans"/>
              </a:rPr>
              <a:t>Vad vi skulle vilja göra:</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2218050"/>
            <a:ext cx="8520600" cy="707400"/>
          </a:xfrm>
          <a:prstGeom prst="rect">
            <a:avLst/>
          </a:prstGeom>
        </p:spPr>
        <p:txBody>
          <a:bodyPr anchorCtr="0" anchor="t" bIns="91425" lIns="91425" rIns="91425" tIns="91425">
            <a:noAutofit/>
          </a:bodyPr>
          <a:lstStyle/>
          <a:p>
            <a:pPr lvl="0" algn="ctr">
              <a:spcBef>
                <a:spcPts val="0"/>
              </a:spcBef>
              <a:buNone/>
            </a:pPr>
            <a:r>
              <a:rPr lang="sv"/>
              <a:t>Hur kan vi åstadkomma detta?</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Arkitekturella principer</a:t>
            </a:r>
          </a:p>
        </p:txBody>
      </p:sp>
      <p:sp>
        <p:nvSpPr>
          <p:cNvPr id="157" name="Shape 157"/>
          <p:cNvSpPr txBox="1"/>
          <p:nvPr>
            <p:ph idx="1" type="body"/>
          </p:nvPr>
        </p:nvSpPr>
        <p:spPr>
          <a:xfrm>
            <a:off x="311700" y="1266325"/>
            <a:ext cx="8520600" cy="3302700"/>
          </a:xfrm>
          <a:prstGeom prst="rect">
            <a:avLst/>
          </a:prstGeom>
        </p:spPr>
        <p:txBody>
          <a:bodyPr anchorCtr="0" anchor="t" bIns="91425" lIns="91425" rIns="91425" tIns="91425">
            <a:noAutofit/>
          </a:bodyPr>
          <a:lstStyle/>
          <a:p>
            <a:pPr indent="-228600" lvl="0" marL="457200" rtl="0">
              <a:spcBef>
                <a:spcPts val="0"/>
              </a:spcBef>
              <a:buChar char="●"/>
            </a:pPr>
            <a:r>
              <a:rPr lang="sv"/>
              <a:t>Konsolideringsprincipen</a:t>
            </a:r>
          </a:p>
          <a:p>
            <a:pPr lvl="0" rtl="0">
              <a:spcBef>
                <a:spcPts val="0"/>
              </a:spcBef>
              <a:buNone/>
            </a:pPr>
            <a:r>
              <a:t/>
            </a:r>
            <a:endParaRPr/>
          </a:p>
          <a:p>
            <a:pPr indent="-228600" lvl="0" marL="457200" rtl="0">
              <a:spcBef>
                <a:spcPts val="0"/>
              </a:spcBef>
              <a:buChar char="●"/>
            </a:pPr>
            <a:r>
              <a:rPr lang="sv"/>
              <a:t>Delningsprincipen</a:t>
            </a:r>
          </a:p>
          <a:p>
            <a:pPr lvl="0" rtl="0">
              <a:spcBef>
                <a:spcPts val="0"/>
              </a:spcBef>
              <a:buNone/>
            </a:pPr>
            <a:r>
              <a:t/>
            </a:r>
            <a:endParaRPr/>
          </a:p>
          <a:p>
            <a:pPr indent="-228600" lvl="0" marL="457200">
              <a:spcBef>
                <a:spcPts val="0"/>
              </a:spcBef>
              <a:buChar char="●"/>
            </a:pPr>
            <a:r>
              <a:rPr lang="sv"/>
              <a:t>Sammanlänkningsprincipen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707400"/>
          </a:xfrm>
          <a:prstGeom prst="rect">
            <a:avLst/>
          </a:prstGeom>
        </p:spPr>
        <p:txBody>
          <a:bodyPr anchorCtr="0" anchor="t" bIns="91425" lIns="91425" rIns="91425" tIns="91425">
            <a:noAutofit/>
          </a:bodyPr>
          <a:lstStyle/>
          <a:p>
            <a:pPr lvl="0">
              <a:spcBef>
                <a:spcPts val="0"/>
              </a:spcBef>
              <a:buNone/>
            </a:pPr>
            <a:r>
              <a:rPr lang="sv"/>
              <a:t>Arkitekturella principer</a:t>
            </a:r>
          </a:p>
        </p:txBody>
      </p:sp>
      <p:sp>
        <p:nvSpPr>
          <p:cNvPr id="163" name="Shape 163"/>
          <p:cNvSpPr txBox="1"/>
          <p:nvPr>
            <p:ph idx="1" type="body"/>
          </p:nvPr>
        </p:nvSpPr>
        <p:spPr>
          <a:xfrm>
            <a:off x="311700" y="1266325"/>
            <a:ext cx="3819900" cy="3302700"/>
          </a:xfrm>
          <a:prstGeom prst="rect">
            <a:avLst/>
          </a:prstGeom>
        </p:spPr>
        <p:txBody>
          <a:bodyPr anchorCtr="0" anchor="t" bIns="91425" lIns="91425" rIns="91425" tIns="91425">
            <a:noAutofit/>
          </a:bodyPr>
          <a:lstStyle/>
          <a:p>
            <a:pPr lvl="0">
              <a:spcBef>
                <a:spcPts val="0"/>
              </a:spcBef>
              <a:buNone/>
            </a:pPr>
            <a:r>
              <a:rPr lang="sv" sz="2400"/>
              <a:t>Konsolideringsprincipen</a:t>
            </a:r>
          </a:p>
          <a:p>
            <a:pPr lvl="0">
              <a:spcBef>
                <a:spcPts val="0"/>
              </a:spcBef>
              <a:buNone/>
            </a:pPr>
            <a:r>
              <a:t/>
            </a:r>
            <a:endParaRPr/>
          </a:p>
        </p:txBody>
      </p:sp>
      <p:pic>
        <p:nvPicPr>
          <p:cNvPr descr="Konsolidering modell.png" id="164" name="Shape 164"/>
          <p:cNvPicPr preferRelativeResize="0"/>
          <p:nvPr/>
        </p:nvPicPr>
        <p:blipFill>
          <a:blip r:embed="rId3">
            <a:alphaModFix/>
          </a:blip>
          <a:stretch>
            <a:fillRect/>
          </a:stretch>
        </p:blipFill>
        <p:spPr>
          <a:xfrm>
            <a:off x="4565050" y="1152425"/>
            <a:ext cx="3866680" cy="36862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