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3" r:id="rId5"/>
    <p:sldMasterId id="2147483699" r:id="rId6"/>
    <p:sldMasterId id="2147483716" r:id="rId7"/>
    <p:sldMasterId id="2147483733" r:id="rId8"/>
  </p:sldMasterIdLst>
  <p:notesMasterIdLst>
    <p:notesMasterId r:id="rId28"/>
  </p:notesMasterIdLst>
  <p:handoutMasterIdLst>
    <p:handoutMasterId r:id="rId29"/>
  </p:handoutMasterIdLst>
  <p:sldIdLst>
    <p:sldId id="1404" r:id="rId9"/>
    <p:sldId id="2195" r:id="rId10"/>
    <p:sldId id="349" r:id="rId11"/>
    <p:sldId id="494" r:id="rId12"/>
    <p:sldId id="277" r:id="rId13"/>
    <p:sldId id="502" r:id="rId14"/>
    <p:sldId id="852" r:id="rId15"/>
    <p:sldId id="2163" r:id="rId16"/>
    <p:sldId id="2194" r:id="rId17"/>
    <p:sldId id="865" r:id="rId18"/>
    <p:sldId id="1160" r:id="rId19"/>
    <p:sldId id="455" r:id="rId20"/>
    <p:sldId id="1433" r:id="rId21"/>
    <p:sldId id="1177" r:id="rId22"/>
    <p:sldId id="1172" r:id="rId23"/>
    <p:sldId id="481" r:id="rId24"/>
    <p:sldId id="347" r:id="rId25"/>
    <p:sldId id="307" r:id="rId26"/>
    <p:sldId id="2193" r:id="rId27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a Löfgren" initials="LL" lastIdx="9" clrIdx="0">
    <p:extLst>
      <p:ext uri="{19B8F6BF-5375-455C-9EA6-DF929625EA0E}">
        <p15:presenceInfo xmlns:p15="http://schemas.microsoft.com/office/powerpoint/2012/main" userId="S-1-5-21-4207368772-811273523-976865563-120359" providerId="AD"/>
      </p:ext>
    </p:extLst>
  </p:cmAuthor>
  <p:cmAuthor id="2" name="Elin Roos" initials="ER" lastIdx="9" clrIdx="1">
    <p:extLst>
      <p:ext uri="{19B8F6BF-5375-455C-9EA6-DF929625EA0E}">
        <p15:presenceInfo xmlns:p15="http://schemas.microsoft.com/office/powerpoint/2012/main" userId="S-1-5-21-4207368772-811273523-976865563-749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20B442-31FE-43BA-A429-BAE4E66E40EE}" v="47" dt="2019-05-24T15:41:25.3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8" autoAdjust="0"/>
    <p:restoredTop sz="73346" autoAdjust="0"/>
  </p:normalViewPr>
  <p:slideViewPr>
    <p:cSldViewPr snapToGrid="0">
      <p:cViewPr varScale="1">
        <p:scale>
          <a:sx n="66" d="100"/>
          <a:sy n="66" d="100"/>
        </p:scale>
        <p:origin x="169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commentAuthors" Target="commentAuthors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5AE731-6B93-4896-A5B5-DBDD011E02BA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sv-SE"/>
        </a:p>
      </dgm:t>
    </dgm:pt>
    <dgm:pt modelId="{3E3156CF-8A4B-486C-8C5D-05F60D9B154F}">
      <dgm:prSet phldrT="[Text]" custT="1"/>
      <dgm:spPr/>
      <dgm:t>
        <a:bodyPr/>
        <a:lstStyle/>
        <a:p>
          <a:r>
            <a:rPr lang="sv-SE" sz="1000" b="1" dirty="0"/>
            <a:t>Leverans-avtal</a:t>
          </a:r>
          <a:br>
            <a:rPr lang="sv-SE" sz="1200" dirty="0"/>
          </a:br>
          <a:r>
            <a:rPr lang="sv-SE" sz="1000" dirty="0"/>
            <a:t>Cerner / VGR</a:t>
          </a:r>
        </a:p>
      </dgm:t>
    </dgm:pt>
    <dgm:pt modelId="{E483E610-B52C-45AD-8192-6C2739E15B60}" type="parTrans" cxnId="{75F83884-B180-4520-888D-37CD27722EC7}">
      <dgm:prSet/>
      <dgm:spPr/>
      <dgm:t>
        <a:bodyPr/>
        <a:lstStyle/>
        <a:p>
          <a:endParaRPr lang="sv-SE"/>
        </a:p>
      </dgm:t>
    </dgm:pt>
    <dgm:pt modelId="{B1E45AFE-B28C-4820-ABF4-FD9D43A4E7C4}" type="sibTrans" cxnId="{75F83884-B180-4520-888D-37CD27722EC7}">
      <dgm:prSet/>
      <dgm:spPr/>
      <dgm:t>
        <a:bodyPr/>
        <a:lstStyle/>
        <a:p>
          <a:endParaRPr lang="sv-SE"/>
        </a:p>
      </dgm:t>
    </dgm:pt>
    <dgm:pt modelId="{BC007322-F07D-4C1C-AD08-77E05CF61462}">
      <dgm:prSet phldrT="[Text]" custT="1"/>
      <dgm:spPr/>
      <dgm:t>
        <a:bodyPr/>
        <a:lstStyle/>
        <a:p>
          <a:r>
            <a:rPr lang="sv-SE" sz="1800" dirty="0"/>
            <a:t>Leveransavtal</a:t>
          </a:r>
        </a:p>
        <a:p>
          <a:r>
            <a:rPr lang="sv-SE" sz="1800" dirty="0"/>
            <a:t>-</a:t>
          </a:r>
          <a:r>
            <a:rPr lang="sv-SE" sz="1800" i="1" dirty="0"/>
            <a:t>Avrop option</a:t>
          </a:r>
        </a:p>
        <a:p>
          <a:r>
            <a:rPr lang="sv-SE" sz="1800" i="1" dirty="0"/>
            <a:t>-</a:t>
          </a:r>
          <a:r>
            <a:rPr lang="sv-SE" sz="1800" i="1" dirty="0" err="1"/>
            <a:t>Cerner</a:t>
          </a:r>
          <a:r>
            <a:rPr lang="sv-SE" sz="1800" i="1" dirty="0"/>
            <a:t> / VGK</a:t>
          </a:r>
        </a:p>
      </dgm:t>
    </dgm:pt>
    <dgm:pt modelId="{6A025BFC-5B03-4712-9AE1-727BB1956B29}" type="parTrans" cxnId="{B7612B33-8AD2-49C4-A76D-C822EB834080}">
      <dgm:prSet/>
      <dgm:spPr/>
      <dgm:t>
        <a:bodyPr/>
        <a:lstStyle/>
        <a:p>
          <a:endParaRPr lang="sv-SE"/>
        </a:p>
      </dgm:t>
    </dgm:pt>
    <dgm:pt modelId="{285B9370-2699-4216-AD55-DC8BFD3BEAC4}" type="sibTrans" cxnId="{B7612B33-8AD2-49C4-A76D-C822EB834080}">
      <dgm:prSet/>
      <dgm:spPr/>
      <dgm:t>
        <a:bodyPr/>
        <a:lstStyle/>
        <a:p>
          <a:endParaRPr lang="sv-SE"/>
        </a:p>
      </dgm:t>
    </dgm:pt>
    <dgm:pt modelId="{A9F484C6-01E2-4879-B5D3-DD4284ECFB31}">
      <dgm:prSet phldrT="[Text]" custT="1"/>
      <dgm:spPr/>
      <dgm:t>
        <a:bodyPr/>
        <a:lstStyle/>
        <a:p>
          <a:r>
            <a:rPr lang="sv-SE" sz="1050" b="1" dirty="0"/>
            <a:t>Samverkans-avtal</a:t>
          </a:r>
          <a:endParaRPr lang="sv-SE" sz="1400" b="1" dirty="0"/>
        </a:p>
        <a:p>
          <a:r>
            <a:rPr lang="sv-SE" sz="1000" dirty="0"/>
            <a:t>VGR  / VGK</a:t>
          </a:r>
        </a:p>
      </dgm:t>
    </dgm:pt>
    <dgm:pt modelId="{B383F51D-D2FA-4963-8953-B00B1471551E}" type="parTrans" cxnId="{8F997E48-EE87-430A-AFF8-3D8A21BF7C43}">
      <dgm:prSet/>
      <dgm:spPr/>
      <dgm:t>
        <a:bodyPr/>
        <a:lstStyle/>
        <a:p>
          <a:endParaRPr lang="sv-SE"/>
        </a:p>
      </dgm:t>
    </dgm:pt>
    <dgm:pt modelId="{A0C4965B-4F47-481B-A01D-41D2AE823535}" type="sibTrans" cxnId="{8F997E48-EE87-430A-AFF8-3D8A21BF7C43}">
      <dgm:prSet/>
      <dgm:spPr/>
      <dgm:t>
        <a:bodyPr/>
        <a:lstStyle/>
        <a:p>
          <a:endParaRPr lang="sv-SE"/>
        </a:p>
      </dgm:t>
    </dgm:pt>
    <dgm:pt modelId="{38C81476-31EB-43D4-BC48-F20FF044900B}">
      <dgm:prSet phldrT="[Text]" custT="1"/>
      <dgm:spPr/>
      <dgm:t>
        <a:bodyPr/>
        <a:lstStyle/>
        <a:p>
          <a:pPr algn="l">
            <a:buNone/>
          </a:pPr>
          <a:r>
            <a:rPr lang="sv-SE" sz="1800" dirty="0"/>
            <a:t>Samverkansavtal</a:t>
          </a:r>
        </a:p>
        <a:p>
          <a:pPr algn="l">
            <a:buNone/>
          </a:pPr>
          <a:r>
            <a:rPr lang="sv-SE" sz="1800" dirty="0"/>
            <a:t>Samarbetsmodell</a:t>
          </a:r>
        </a:p>
        <a:p>
          <a:pPr algn="l">
            <a:buFont typeface="Arial" panose="020B0604020202020204" pitchFamily="34" charset="0"/>
            <a:buChar char="•"/>
          </a:pPr>
          <a:r>
            <a:rPr lang="sv-SE" sz="1800" i="1" dirty="0"/>
            <a:t>-Under implementering</a:t>
          </a:r>
        </a:p>
      </dgm:t>
    </dgm:pt>
    <dgm:pt modelId="{56ED82B2-80B9-4D56-B75A-47235B9A0130}" type="parTrans" cxnId="{EC170D6A-19EA-43BB-B73A-4527F1A857F4}">
      <dgm:prSet/>
      <dgm:spPr/>
      <dgm:t>
        <a:bodyPr/>
        <a:lstStyle/>
        <a:p>
          <a:endParaRPr lang="sv-SE"/>
        </a:p>
      </dgm:t>
    </dgm:pt>
    <dgm:pt modelId="{D2798D53-3415-4BF8-8DD7-C1A55FAF64BB}" type="sibTrans" cxnId="{EC170D6A-19EA-43BB-B73A-4527F1A857F4}">
      <dgm:prSet/>
      <dgm:spPr/>
      <dgm:t>
        <a:bodyPr/>
        <a:lstStyle/>
        <a:p>
          <a:endParaRPr lang="sv-SE"/>
        </a:p>
      </dgm:t>
    </dgm:pt>
    <dgm:pt modelId="{17F4B862-3AFF-4DA5-98A7-6B322944B7E4}">
      <dgm:prSet phldrT="[Text]" custT="1"/>
      <dgm:spPr/>
      <dgm:t>
        <a:bodyPr/>
        <a:lstStyle/>
        <a:p>
          <a:r>
            <a:rPr lang="sv-SE" sz="1100" b="1" dirty="0"/>
            <a:t>Driftsavtal</a:t>
          </a:r>
          <a:br>
            <a:rPr lang="sv-SE" sz="1600" dirty="0"/>
          </a:br>
          <a:r>
            <a:rPr lang="sv-SE" sz="1000" dirty="0"/>
            <a:t>VGR-IT /VGK</a:t>
          </a:r>
        </a:p>
      </dgm:t>
    </dgm:pt>
    <dgm:pt modelId="{63232C52-27F5-4E4F-A8F9-1FB2E0608196}" type="parTrans" cxnId="{240A4298-9BD3-454F-A77A-342CA309C7EF}">
      <dgm:prSet/>
      <dgm:spPr/>
      <dgm:t>
        <a:bodyPr/>
        <a:lstStyle/>
        <a:p>
          <a:endParaRPr lang="sv-SE"/>
        </a:p>
      </dgm:t>
    </dgm:pt>
    <dgm:pt modelId="{3E0EBA0F-D80A-4B64-B669-6A1744E919E8}" type="sibTrans" cxnId="{240A4298-9BD3-454F-A77A-342CA309C7EF}">
      <dgm:prSet/>
      <dgm:spPr/>
      <dgm:t>
        <a:bodyPr/>
        <a:lstStyle/>
        <a:p>
          <a:endParaRPr lang="sv-SE"/>
        </a:p>
      </dgm:t>
    </dgm:pt>
    <dgm:pt modelId="{5EE27121-E7B4-48E7-8A1E-A6904B854AF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dirty="0"/>
            <a:t>Driftsavtal</a:t>
          </a:r>
        </a:p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dirty="0"/>
            <a:t>-Tjänstekatalog</a:t>
          </a:r>
        </a:p>
      </dgm:t>
    </dgm:pt>
    <dgm:pt modelId="{F00E3E58-D820-4A88-A55C-2CCDCD64DB5D}" type="parTrans" cxnId="{9E0C4A84-713C-4175-9B23-27B2E5CDD505}">
      <dgm:prSet/>
      <dgm:spPr/>
      <dgm:t>
        <a:bodyPr/>
        <a:lstStyle/>
        <a:p>
          <a:endParaRPr lang="sv-SE"/>
        </a:p>
      </dgm:t>
    </dgm:pt>
    <dgm:pt modelId="{3C303BDC-EE43-49D1-94DC-8ED1088B592C}" type="sibTrans" cxnId="{9E0C4A84-713C-4175-9B23-27B2E5CDD505}">
      <dgm:prSet/>
      <dgm:spPr/>
      <dgm:t>
        <a:bodyPr/>
        <a:lstStyle/>
        <a:p>
          <a:endParaRPr lang="sv-SE"/>
        </a:p>
      </dgm:t>
    </dgm:pt>
    <dgm:pt modelId="{3FB47AD2-B7CC-4E81-BFE2-C20562456E4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dirty="0"/>
            <a:t>-Prislista</a:t>
          </a:r>
        </a:p>
      </dgm:t>
    </dgm:pt>
    <dgm:pt modelId="{1ED24231-7B7F-4FA9-A939-5FC374B9D2B9}" type="parTrans" cxnId="{BC27709C-0034-44E3-98B8-3E72362E3341}">
      <dgm:prSet/>
      <dgm:spPr/>
      <dgm:t>
        <a:bodyPr/>
        <a:lstStyle/>
        <a:p>
          <a:endParaRPr lang="sv-SE"/>
        </a:p>
      </dgm:t>
    </dgm:pt>
    <dgm:pt modelId="{688D9504-B56A-4D6B-B531-4B1D0721F55D}" type="sibTrans" cxnId="{BC27709C-0034-44E3-98B8-3E72362E3341}">
      <dgm:prSet/>
      <dgm:spPr/>
      <dgm:t>
        <a:bodyPr/>
        <a:lstStyle/>
        <a:p>
          <a:endParaRPr lang="sv-SE"/>
        </a:p>
      </dgm:t>
    </dgm:pt>
    <dgm:pt modelId="{3316D184-BF5B-4678-836F-462C71301E8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dirty="0"/>
            <a:t>-SLA</a:t>
          </a:r>
        </a:p>
      </dgm:t>
    </dgm:pt>
    <dgm:pt modelId="{613E0594-7506-4660-BDC6-D04B818D7D57}" type="parTrans" cxnId="{BB7302C7-FCE1-49A2-A0C6-0D6FE290F586}">
      <dgm:prSet/>
      <dgm:spPr/>
      <dgm:t>
        <a:bodyPr/>
        <a:lstStyle/>
        <a:p>
          <a:endParaRPr lang="sv-SE"/>
        </a:p>
      </dgm:t>
    </dgm:pt>
    <dgm:pt modelId="{0C120917-697F-4598-87C1-CD598149D7D3}" type="sibTrans" cxnId="{BB7302C7-FCE1-49A2-A0C6-0D6FE290F586}">
      <dgm:prSet/>
      <dgm:spPr/>
      <dgm:t>
        <a:bodyPr/>
        <a:lstStyle/>
        <a:p>
          <a:endParaRPr lang="sv-SE"/>
        </a:p>
      </dgm:t>
    </dgm:pt>
    <dgm:pt modelId="{145F3123-AEDE-4412-9B83-622451DB92C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dirty="0"/>
            <a:t>-Biträdesavtal</a:t>
          </a:r>
        </a:p>
      </dgm:t>
    </dgm:pt>
    <dgm:pt modelId="{8446BE8E-55CC-4710-A36F-CA0FC3371E0F}" type="parTrans" cxnId="{C9965570-31CB-412B-B203-9666F9164143}">
      <dgm:prSet/>
      <dgm:spPr/>
      <dgm:t>
        <a:bodyPr/>
        <a:lstStyle/>
        <a:p>
          <a:endParaRPr lang="sv-SE"/>
        </a:p>
      </dgm:t>
    </dgm:pt>
    <dgm:pt modelId="{023FE455-91D9-446E-B6C5-61E8B5431684}" type="sibTrans" cxnId="{C9965570-31CB-412B-B203-9666F9164143}">
      <dgm:prSet/>
      <dgm:spPr/>
      <dgm:t>
        <a:bodyPr/>
        <a:lstStyle/>
        <a:p>
          <a:endParaRPr lang="sv-SE"/>
        </a:p>
      </dgm:t>
    </dgm:pt>
    <dgm:pt modelId="{D4DD16C1-E77F-49C1-A176-521F08F90AD0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sv-SE" sz="1800" i="1" dirty="0">
              <a:solidFill>
                <a:schemeClr val="tx1"/>
              </a:solidFill>
            </a:rPr>
            <a:t>-Tjänstekatalog</a:t>
          </a:r>
        </a:p>
      </dgm:t>
    </dgm:pt>
    <dgm:pt modelId="{ADCF6A3A-C9D4-417E-A63A-4096AC2C5957}" type="parTrans" cxnId="{1C310602-53EF-4EC3-8024-98E5AAF2901A}">
      <dgm:prSet/>
      <dgm:spPr/>
      <dgm:t>
        <a:bodyPr/>
        <a:lstStyle/>
        <a:p>
          <a:endParaRPr lang="en-US"/>
        </a:p>
      </dgm:t>
    </dgm:pt>
    <dgm:pt modelId="{7AB776D2-4F5C-4C43-B00D-98E32A1F69BD}" type="sibTrans" cxnId="{1C310602-53EF-4EC3-8024-98E5AAF2901A}">
      <dgm:prSet/>
      <dgm:spPr/>
      <dgm:t>
        <a:bodyPr/>
        <a:lstStyle/>
        <a:p>
          <a:endParaRPr lang="en-US"/>
        </a:p>
      </dgm:t>
    </dgm:pt>
    <dgm:pt modelId="{F1DFAB23-E7D7-464D-ACAA-5E2C0654463F}" type="pres">
      <dgm:prSet presAssocID="{BA5AE731-6B93-4896-A5B5-DBDD011E02BA}" presName="Name0" presStyleCnt="0">
        <dgm:presLayoutVars>
          <dgm:chMax/>
          <dgm:chPref/>
          <dgm:dir/>
          <dgm:animLvl val="lvl"/>
        </dgm:presLayoutVars>
      </dgm:prSet>
      <dgm:spPr/>
    </dgm:pt>
    <dgm:pt modelId="{87D4655E-E362-4301-B939-A17A47F65698}" type="pres">
      <dgm:prSet presAssocID="{3E3156CF-8A4B-486C-8C5D-05F60D9B154F}" presName="composite" presStyleCnt="0"/>
      <dgm:spPr/>
    </dgm:pt>
    <dgm:pt modelId="{43A655D2-F16E-4595-8EE9-BBBBAD25301C}" type="pres">
      <dgm:prSet presAssocID="{3E3156CF-8A4B-486C-8C5D-05F60D9B154F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280C54EF-558C-4098-A989-54D919A41DA2}" type="pres">
      <dgm:prSet presAssocID="{3E3156CF-8A4B-486C-8C5D-05F60D9B154F}" presName="Childtext1" presStyleLbl="revTx" presStyleIdx="0" presStyleCnt="3" custScaleX="139429" custLinFactNeighborX="37355" custLinFactNeighborY="5911">
        <dgm:presLayoutVars>
          <dgm:chMax val="0"/>
          <dgm:chPref val="0"/>
          <dgm:bulletEnabled val="1"/>
        </dgm:presLayoutVars>
      </dgm:prSet>
      <dgm:spPr/>
    </dgm:pt>
    <dgm:pt modelId="{6E7A083E-7608-498A-88F5-9E3674E26DD5}" type="pres">
      <dgm:prSet presAssocID="{3E3156CF-8A4B-486C-8C5D-05F60D9B154F}" presName="BalanceSpacing" presStyleCnt="0"/>
      <dgm:spPr/>
    </dgm:pt>
    <dgm:pt modelId="{22E7B999-C510-44D6-B0EE-411825E76B3F}" type="pres">
      <dgm:prSet presAssocID="{3E3156CF-8A4B-486C-8C5D-05F60D9B154F}" presName="BalanceSpacing1" presStyleCnt="0"/>
      <dgm:spPr/>
    </dgm:pt>
    <dgm:pt modelId="{37F3A6F0-AB2E-40B2-8FD0-25176BC8EA77}" type="pres">
      <dgm:prSet presAssocID="{B1E45AFE-B28C-4820-ABF4-FD9D43A4E7C4}" presName="Accent1Text" presStyleLbl="node1" presStyleIdx="1" presStyleCnt="6"/>
      <dgm:spPr/>
    </dgm:pt>
    <dgm:pt modelId="{0B947808-DF00-4D46-A524-E18EFE46A326}" type="pres">
      <dgm:prSet presAssocID="{B1E45AFE-B28C-4820-ABF4-FD9D43A4E7C4}" presName="spaceBetweenRectangles" presStyleCnt="0"/>
      <dgm:spPr/>
    </dgm:pt>
    <dgm:pt modelId="{E062F707-D7DB-4E85-8DE7-D2567BFD1F16}" type="pres">
      <dgm:prSet presAssocID="{A9F484C6-01E2-4879-B5D3-DD4284ECFB31}" presName="composite" presStyleCnt="0"/>
      <dgm:spPr/>
    </dgm:pt>
    <dgm:pt modelId="{50907D26-EA20-4B9C-AB06-540AD9F9CBD8}" type="pres">
      <dgm:prSet presAssocID="{A9F484C6-01E2-4879-B5D3-DD4284ECFB31}" presName="Parent1" presStyleLbl="node1" presStyleIdx="2" presStyleCnt="6" custScaleX="102473" custLinFactNeighborX="-45588" custLinFactNeighborY="1837">
        <dgm:presLayoutVars>
          <dgm:chMax val="1"/>
          <dgm:chPref val="1"/>
          <dgm:bulletEnabled val="1"/>
        </dgm:presLayoutVars>
      </dgm:prSet>
      <dgm:spPr/>
    </dgm:pt>
    <dgm:pt modelId="{E5D4F19C-79D7-42AD-B602-04A74480ECFC}" type="pres">
      <dgm:prSet presAssocID="{A9F484C6-01E2-4879-B5D3-DD4284ECFB31}" presName="Childtext1" presStyleLbl="revTx" presStyleIdx="1" presStyleCnt="3" custScaleX="207534" custLinFactNeighborX="-62989" custLinFactNeighborY="3662">
        <dgm:presLayoutVars>
          <dgm:chMax val="0"/>
          <dgm:chPref val="0"/>
          <dgm:bulletEnabled val="1"/>
        </dgm:presLayoutVars>
      </dgm:prSet>
      <dgm:spPr/>
    </dgm:pt>
    <dgm:pt modelId="{A6984CD3-741E-4D89-8CA9-AEB8F3E71C5A}" type="pres">
      <dgm:prSet presAssocID="{A9F484C6-01E2-4879-B5D3-DD4284ECFB31}" presName="BalanceSpacing" presStyleCnt="0"/>
      <dgm:spPr/>
    </dgm:pt>
    <dgm:pt modelId="{3F3D1B65-A37F-46CB-90C8-FCD25E573B33}" type="pres">
      <dgm:prSet presAssocID="{A9F484C6-01E2-4879-B5D3-DD4284ECFB31}" presName="BalanceSpacing1" presStyleCnt="0"/>
      <dgm:spPr/>
    </dgm:pt>
    <dgm:pt modelId="{93E90826-AB1B-4D6B-9D05-5C785C34E846}" type="pres">
      <dgm:prSet presAssocID="{A0C4965B-4F47-481B-A01D-41D2AE823535}" presName="Accent1Text" presStyleLbl="node1" presStyleIdx="3" presStyleCnt="6" custLinFactNeighborX="-41348" custLinFactNeighborY="2412"/>
      <dgm:spPr/>
    </dgm:pt>
    <dgm:pt modelId="{10C76234-D1FF-4A63-AF35-425CF9BED705}" type="pres">
      <dgm:prSet presAssocID="{A0C4965B-4F47-481B-A01D-41D2AE823535}" presName="spaceBetweenRectangles" presStyleCnt="0"/>
      <dgm:spPr/>
    </dgm:pt>
    <dgm:pt modelId="{FEFA690C-902E-4964-A2C2-19A270586276}" type="pres">
      <dgm:prSet presAssocID="{17F4B862-3AFF-4DA5-98A7-6B322944B7E4}" presName="composite" presStyleCnt="0"/>
      <dgm:spPr/>
    </dgm:pt>
    <dgm:pt modelId="{B3CBDF22-6882-47E3-8B21-6BB4942DF2F2}" type="pres">
      <dgm:prSet presAssocID="{17F4B862-3AFF-4DA5-98A7-6B322944B7E4}" presName="Parent1" presStyleLbl="node1" presStyleIdx="4" presStyleCnt="6" custLinFactNeighborX="25142">
        <dgm:presLayoutVars>
          <dgm:chMax val="1"/>
          <dgm:chPref val="1"/>
          <dgm:bulletEnabled val="1"/>
        </dgm:presLayoutVars>
      </dgm:prSet>
      <dgm:spPr/>
    </dgm:pt>
    <dgm:pt modelId="{08E40778-9B2A-46FC-851B-96068E8478C1}" type="pres">
      <dgm:prSet presAssocID="{17F4B862-3AFF-4DA5-98A7-6B322944B7E4}" presName="Childtext1" presStyleLbl="revTx" presStyleIdx="2" presStyleCnt="3" custScaleX="188163" custScaleY="178674" custLinFactX="22070" custLinFactNeighborX="100000" custLinFactNeighborY="-4927">
        <dgm:presLayoutVars>
          <dgm:chMax val="0"/>
          <dgm:chPref val="0"/>
          <dgm:bulletEnabled val="1"/>
        </dgm:presLayoutVars>
      </dgm:prSet>
      <dgm:spPr/>
    </dgm:pt>
    <dgm:pt modelId="{603DFE83-D064-4A4D-A2A2-6E7DDDC08933}" type="pres">
      <dgm:prSet presAssocID="{17F4B862-3AFF-4DA5-98A7-6B322944B7E4}" presName="BalanceSpacing" presStyleCnt="0"/>
      <dgm:spPr/>
    </dgm:pt>
    <dgm:pt modelId="{069F03F8-E2C2-4421-A496-12157A91ADBD}" type="pres">
      <dgm:prSet presAssocID="{17F4B862-3AFF-4DA5-98A7-6B322944B7E4}" presName="BalanceSpacing1" presStyleCnt="0"/>
      <dgm:spPr/>
    </dgm:pt>
    <dgm:pt modelId="{1F97C06E-B6B1-4AA0-9D19-2CCC4528114D}" type="pres">
      <dgm:prSet presAssocID="{3E0EBA0F-D80A-4B64-B669-6A1744E919E8}" presName="Accent1Text" presStyleLbl="node1" presStyleIdx="5" presStyleCnt="6" custLinFactNeighborX="32616" custLinFactNeighborY="591"/>
      <dgm:spPr/>
    </dgm:pt>
  </dgm:ptLst>
  <dgm:cxnLst>
    <dgm:cxn modelId="{1C310602-53EF-4EC3-8024-98E5AAF2901A}" srcId="{A9F484C6-01E2-4879-B5D3-DD4284ECFB31}" destId="{D4DD16C1-E77F-49C1-A176-521F08F90AD0}" srcOrd="1" destOrd="0" parTransId="{ADCF6A3A-C9D4-417E-A63A-4096AC2C5957}" sibTransId="{7AB776D2-4F5C-4C43-B00D-98E32A1F69BD}"/>
    <dgm:cxn modelId="{BF137C02-3A63-4C7C-B3B2-D2A8326D4FF5}" type="presOf" srcId="{17F4B862-3AFF-4DA5-98A7-6B322944B7E4}" destId="{B3CBDF22-6882-47E3-8B21-6BB4942DF2F2}" srcOrd="0" destOrd="0" presId="urn:microsoft.com/office/officeart/2008/layout/AlternatingHexagons"/>
    <dgm:cxn modelId="{86EBE604-F74C-4D96-8B19-5042882B0298}" type="presOf" srcId="{145F3123-AEDE-4412-9B83-622451DB92C2}" destId="{08E40778-9B2A-46FC-851B-96068E8478C1}" srcOrd="0" destOrd="3" presId="urn:microsoft.com/office/officeart/2008/layout/AlternatingHexagons"/>
    <dgm:cxn modelId="{29CE9B25-B6B6-4549-890B-D9ACF3790135}" type="presOf" srcId="{BC007322-F07D-4C1C-AD08-77E05CF61462}" destId="{280C54EF-558C-4098-A989-54D919A41DA2}" srcOrd="0" destOrd="0" presId="urn:microsoft.com/office/officeart/2008/layout/AlternatingHexagons"/>
    <dgm:cxn modelId="{B7612B33-8AD2-49C4-A76D-C822EB834080}" srcId="{3E3156CF-8A4B-486C-8C5D-05F60D9B154F}" destId="{BC007322-F07D-4C1C-AD08-77E05CF61462}" srcOrd="0" destOrd="0" parTransId="{6A025BFC-5B03-4712-9AE1-727BB1956B29}" sibTransId="{285B9370-2699-4216-AD55-DC8BFD3BEAC4}"/>
    <dgm:cxn modelId="{56260135-C946-4642-872A-FE11317FC521}" type="presOf" srcId="{D4DD16C1-E77F-49C1-A176-521F08F90AD0}" destId="{E5D4F19C-79D7-42AD-B602-04A74480ECFC}" srcOrd="0" destOrd="1" presId="urn:microsoft.com/office/officeart/2008/layout/AlternatingHexagons"/>
    <dgm:cxn modelId="{1E1CEE3F-8ACE-406E-9819-3A2DDCED2C6D}" type="presOf" srcId="{3FB47AD2-B7CC-4E81-BFE2-C20562456E41}" destId="{08E40778-9B2A-46FC-851B-96068E8478C1}" srcOrd="0" destOrd="1" presId="urn:microsoft.com/office/officeart/2008/layout/AlternatingHexagons"/>
    <dgm:cxn modelId="{E025C85C-4CB4-411E-858D-63648C58311F}" type="presOf" srcId="{3316D184-BF5B-4678-836F-462C71301E8B}" destId="{08E40778-9B2A-46FC-851B-96068E8478C1}" srcOrd="0" destOrd="2" presId="urn:microsoft.com/office/officeart/2008/layout/AlternatingHexagons"/>
    <dgm:cxn modelId="{46DEF05D-5891-4B89-BDE6-AE659FEE06F8}" type="presOf" srcId="{A0C4965B-4F47-481B-A01D-41D2AE823535}" destId="{93E90826-AB1B-4D6B-9D05-5C785C34E846}" srcOrd="0" destOrd="0" presId="urn:microsoft.com/office/officeart/2008/layout/AlternatingHexagons"/>
    <dgm:cxn modelId="{FA98645F-589C-4AA3-885A-D463E940EAA8}" type="presOf" srcId="{B1E45AFE-B28C-4820-ABF4-FD9D43A4E7C4}" destId="{37F3A6F0-AB2E-40B2-8FD0-25176BC8EA77}" srcOrd="0" destOrd="0" presId="urn:microsoft.com/office/officeart/2008/layout/AlternatingHexagons"/>
    <dgm:cxn modelId="{8F997E48-EE87-430A-AFF8-3D8A21BF7C43}" srcId="{BA5AE731-6B93-4896-A5B5-DBDD011E02BA}" destId="{A9F484C6-01E2-4879-B5D3-DD4284ECFB31}" srcOrd="1" destOrd="0" parTransId="{B383F51D-D2FA-4963-8953-B00B1471551E}" sibTransId="{A0C4965B-4F47-481B-A01D-41D2AE823535}"/>
    <dgm:cxn modelId="{EC170D6A-19EA-43BB-B73A-4527F1A857F4}" srcId="{A9F484C6-01E2-4879-B5D3-DD4284ECFB31}" destId="{38C81476-31EB-43D4-BC48-F20FF044900B}" srcOrd="0" destOrd="0" parTransId="{56ED82B2-80B9-4D56-B75A-47235B9A0130}" sibTransId="{D2798D53-3415-4BF8-8DD7-C1A55FAF64BB}"/>
    <dgm:cxn modelId="{C9965570-31CB-412B-B203-9666F9164143}" srcId="{17F4B862-3AFF-4DA5-98A7-6B322944B7E4}" destId="{145F3123-AEDE-4412-9B83-622451DB92C2}" srcOrd="3" destOrd="0" parTransId="{8446BE8E-55CC-4710-A36F-CA0FC3371E0F}" sibTransId="{023FE455-91D9-446E-B6C5-61E8B5431684}"/>
    <dgm:cxn modelId="{D73E7F82-9052-4B1B-AD34-7575A3BB8F29}" type="presOf" srcId="{BA5AE731-6B93-4896-A5B5-DBDD011E02BA}" destId="{F1DFAB23-E7D7-464D-ACAA-5E2C0654463F}" srcOrd="0" destOrd="0" presId="urn:microsoft.com/office/officeart/2008/layout/AlternatingHexagons"/>
    <dgm:cxn modelId="{75F83884-B180-4520-888D-37CD27722EC7}" srcId="{BA5AE731-6B93-4896-A5B5-DBDD011E02BA}" destId="{3E3156CF-8A4B-486C-8C5D-05F60D9B154F}" srcOrd="0" destOrd="0" parTransId="{E483E610-B52C-45AD-8192-6C2739E15B60}" sibTransId="{B1E45AFE-B28C-4820-ABF4-FD9D43A4E7C4}"/>
    <dgm:cxn modelId="{9E0C4A84-713C-4175-9B23-27B2E5CDD505}" srcId="{17F4B862-3AFF-4DA5-98A7-6B322944B7E4}" destId="{5EE27121-E7B4-48E7-8A1E-A6904B854AF9}" srcOrd="0" destOrd="0" parTransId="{F00E3E58-D820-4A88-A55C-2CCDCD64DB5D}" sibTransId="{3C303BDC-EE43-49D1-94DC-8ED1088B592C}"/>
    <dgm:cxn modelId="{2309328D-DCF3-4661-B14D-99FAC9651A76}" type="presOf" srcId="{3E0EBA0F-D80A-4B64-B669-6A1744E919E8}" destId="{1F97C06E-B6B1-4AA0-9D19-2CCC4528114D}" srcOrd="0" destOrd="0" presId="urn:microsoft.com/office/officeart/2008/layout/AlternatingHexagons"/>
    <dgm:cxn modelId="{240A4298-9BD3-454F-A77A-342CA309C7EF}" srcId="{BA5AE731-6B93-4896-A5B5-DBDD011E02BA}" destId="{17F4B862-3AFF-4DA5-98A7-6B322944B7E4}" srcOrd="2" destOrd="0" parTransId="{63232C52-27F5-4E4F-A8F9-1FB2E0608196}" sibTransId="{3E0EBA0F-D80A-4B64-B669-6A1744E919E8}"/>
    <dgm:cxn modelId="{C579C19A-13D0-4FCB-8E60-4D501872418E}" type="presOf" srcId="{5EE27121-E7B4-48E7-8A1E-A6904B854AF9}" destId="{08E40778-9B2A-46FC-851B-96068E8478C1}" srcOrd="0" destOrd="0" presId="urn:microsoft.com/office/officeart/2008/layout/AlternatingHexagons"/>
    <dgm:cxn modelId="{BC27709C-0034-44E3-98B8-3E72362E3341}" srcId="{17F4B862-3AFF-4DA5-98A7-6B322944B7E4}" destId="{3FB47AD2-B7CC-4E81-BFE2-C20562456E41}" srcOrd="1" destOrd="0" parTransId="{1ED24231-7B7F-4FA9-A939-5FC374B9D2B9}" sibTransId="{688D9504-B56A-4D6B-B531-4B1D0721F55D}"/>
    <dgm:cxn modelId="{648727AA-9F3F-4F1B-B24A-4B5F4484E373}" type="presOf" srcId="{A9F484C6-01E2-4879-B5D3-DD4284ECFB31}" destId="{50907D26-EA20-4B9C-AB06-540AD9F9CBD8}" srcOrd="0" destOrd="0" presId="urn:microsoft.com/office/officeart/2008/layout/AlternatingHexagons"/>
    <dgm:cxn modelId="{BB7302C7-FCE1-49A2-A0C6-0D6FE290F586}" srcId="{17F4B862-3AFF-4DA5-98A7-6B322944B7E4}" destId="{3316D184-BF5B-4678-836F-462C71301E8B}" srcOrd="2" destOrd="0" parTransId="{613E0594-7506-4660-BDC6-D04B818D7D57}" sibTransId="{0C120917-697F-4598-87C1-CD598149D7D3}"/>
    <dgm:cxn modelId="{1A4CF0E2-5757-446C-96FD-455B81807D31}" type="presOf" srcId="{38C81476-31EB-43D4-BC48-F20FF044900B}" destId="{E5D4F19C-79D7-42AD-B602-04A74480ECFC}" srcOrd="0" destOrd="0" presId="urn:microsoft.com/office/officeart/2008/layout/AlternatingHexagons"/>
    <dgm:cxn modelId="{6B2633F3-F36E-4AED-ACB9-D5684E3A84EF}" type="presOf" srcId="{3E3156CF-8A4B-486C-8C5D-05F60D9B154F}" destId="{43A655D2-F16E-4595-8EE9-BBBBAD25301C}" srcOrd="0" destOrd="0" presId="urn:microsoft.com/office/officeart/2008/layout/AlternatingHexagons"/>
    <dgm:cxn modelId="{A7F0A222-C65C-4C50-9B72-D686270B0505}" type="presParOf" srcId="{F1DFAB23-E7D7-464D-ACAA-5E2C0654463F}" destId="{87D4655E-E362-4301-B939-A17A47F65698}" srcOrd="0" destOrd="0" presId="urn:microsoft.com/office/officeart/2008/layout/AlternatingHexagons"/>
    <dgm:cxn modelId="{49D1C917-BE88-441B-98F5-46FDE5F5B272}" type="presParOf" srcId="{87D4655E-E362-4301-B939-A17A47F65698}" destId="{43A655D2-F16E-4595-8EE9-BBBBAD25301C}" srcOrd="0" destOrd="0" presId="urn:microsoft.com/office/officeart/2008/layout/AlternatingHexagons"/>
    <dgm:cxn modelId="{3FFB68E4-82D8-4740-B3EC-A894C4FE0292}" type="presParOf" srcId="{87D4655E-E362-4301-B939-A17A47F65698}" destId="{280C54EF-558C-4098-A989-54D919A41DA2}" srcOrd="1" destOrd="0" presId="urn:microsoft.com/office/officeart/2008/layout/AlternatingHexagons"/>
    <dgm:cxn modelId="{9165645D-5CC0-4B3B-987B-C914EBC6D9A3}" type="presParOf" srcId="{87D4655E-E362-4301-B939-A17A47F65698}" destId="{6E7A083E-7608-498A-88F5-9E3674E26DD5}" srcOrd="2" destOrd="0" presId="urn:microsoft.com/office/officeart/2008/layout/AlternatingHexagons"/>
    <dgm:cxn modelId="{19BC3571-0F16-41FC-AEE5-450E2C8EEFD9}" type="presParOf" srcId="{87D4655E-E362-4301-B939-A17A47F65698}" destId="{22E7B999-C510-44D6-B0EE-411825E76B3F}" srcOrd="3" destOrd="0" presId="urn:microsoft.com/office/officeart/2008/layout/AlternatingHexagons"/>
    <dgm:cxn modelId="{0AB3FC45-4EB6-400F-813D-C78194DD9168}" type="presParOf" srcId="{87D4655E-E362-4301-B939-A17A47F65698}" destId="{37F3A6F0-AB2E-40B2-8FD0-25176BC8EA77}" srcOrd="4" destOrd="0" presId="urn:microsoft.com/office/officeart/2008/layout/AlternatingHexagons"/>
    <dgm:cxn modelId="{83331F13-D696-4462-BBA6-D8C56F734842}" type="presParOf" srcId="{F1DFAB23-E7D7-464D-ACAA-5E2C0654463F}" destId="{0B947808-DF00-4D46-A524-E18EFE46A326}" srcOrd="1" destOrd="0" presId="urn:microsoft.com/office/officeart/2008/layout/AlternatingHexagons"/>
    <dgm:cxn modelId="{599D689B-A6E0-47E6-9CCF-3A19337C90BA}" type="presParOf" srcId="{F1DFAB23-E7D7-464D-ACAA-5E2C0654463F}" destId="{E062F707-D7DB-4E85-8DE7-D2567BFD1F16}" srcOrd="2" destOrd="0" presId="urn:microsoft.com/office/officeart/2008/layout/AlternatingHexagons"/>
    <dgm:cxn modelId="{84ADE0B7-8E20-4015-9574-2A139CD19EA9}" type="presParOf" srcId="{E062F707-D7DB-4E85-8DE7-D2567BFD1F16}" destId="{50907D26-EA20-4B9C-AB06-540AD9F9CBD8}" srcOrd="0" destOrd="0" presId="urn:microsoft.com/office/officeart/2008/layout/AlternatingHexagons"/>
    <dgm:cxn modelId="{D2F00C53-8149-46D1-B9E2-7050D30D14C7}" type="presParOf" srcId="{E062F707-D7DB-4E85-8DE7-D2567BFD1F16}" destId="{E5D4F19C-79D7-42AD-B602-04A74480ECFC}" srcOrd="1" destOrd="0" presId="urn:microsoft.com/office/officeart/2008/layout/AlternatingHexagons"/>
    <dgm:cxn modelId="{5D50CEB7-7911-4172-976C-09514A50E6FA}" type="presParOf" srcId="{E062F707-D7DB-4E85-8DE7-D2567BFD1F16}" destId="{A6984CD3-741E-4D89-8CA9-AEB8F3E71C5A}" srcOrd="2" destOrd="0" presId="urn:microsoft.com/office/officeart/2008/layout/AlternatingHexagons"/>
    <dgm:cxn modelId="{86788B5C-B466-41DA-82A8-1216CB72010E}" type="presParOf" srcId="{E062F707-D7DB-4E85-8DE7-D2567BFD1F16}" destId="{3F3D1B65-A37F-46CB-90C8-FCD25E573B33}" srcOrd="3" destOrd="0" presId="urn:microsoft.com/office/officeart/2008/layout/AlternatingHexagons"/>
    <dgm:cxn modelId="{3BE9564E-B427-47D7-A5CD-9E3A03601C84}" type="presParOf" srcId="{E062F707-D7DB-4E85-8DE7-D2567BFD1F16}" destId="{93E90826-AB1B-4D6B-9D05-5C785C34E846}" srcOrd="4" destOrd="0" presId="urn:microsoft.com/office/officeart/2008/layout/AlternatingHexagons"/>
    <dgm:cxn modelId="{AA552FA1-9DBD-40BA-93E5-5BD4BBDBD61B}" type="presParOf" srcId="{F1DFAB23-E7D7-464D-ACAA-5E2C0654463F}" destId="{10C76234-D1FF-4A63-AF35-425CF9BED705}" srcOrd="3" destOrd="0" presId="urn:microsoft.com/office/officeart/2008/layout/AlternatingHexagons"/>
    <dgm:cxn modelId="{2C3B2E2C-98DF-4E9E-B194-51714D00D9FD}" type="presParOf" srcId="{F1DFAB23-E7D7-464D-ACAA-5E2C0654463F}" destId="{FEFA690C-902E-4964-A2C2-19A270586276}" srcOrd="4" destOrd="0" presId="urn:microsoft.com/office/officeart/2008/layout/AlternatingHexagons"/>
    <dgm:cxn modelId="{768437F3-4C8B-49A8-B913-686AD3FCC191}" type="presParOf" srcId="{FEFA690C-902E-4964-A2C2-19A270586276}" destId="{B3CBDF22-6882-47E3-8B21-6BB4942DF2F2}" srcOrd="0" destOrd="0" presId="urn:microsoft.com/office/officeart/2008/layout/AlternatingHexagons"/>
    <dgm:cxn modelId="{D8F9B88B-C655-4674-9894-578B698270B0}" type="presParOf" srcId="{FEFA690C-902E-4964-A2C2-19A270586276}" destId="{08E40778-9B2A-46FC-851B-96068E8478C1}" srcOrd="1" destOrd="0" presId="urn:microsoft.com/office/officeart/2008/layout/AlternatingHexagons"/>
    <dgm:cxn modelId="{CF09834F-2F85-424F-A6E1-41221462A69B}" type="presParOf" srcId="{FEFA690C-902E-4964-A2C2-19A270586276}" destId="{603DFE83-D064-4A4D-A2A2-6E7DDDC08933}" srcOrd="2" destOrd="0" presId="urn:microsoft.com/office/officeart/2008/layout/AlternatingHexagons"/>
    <dgm:cxn modelId="{D7AD22BF-D2F2-4221-A3AC-C15FA5C1AA5E}" type="presParOf" srcId="{FEFA690C-902E-4964-A2C2-19A270586276}" destId="{069F03F8-E2C2-4421-A496-12157A91ADBD}" srcOrd="3" destOrd="0" presId="urn:microsoft.com/office/officeart/2008/layout/AlternatingHexagons"/>
    <dgm:cxn modelId="{562F31C1-BFD9-49D2-A9BD-EAFEBDD1D239}" type="presParOf" srcId="{FEFA690C-902E-4964-A2C2-19A270586276}" destId="{1F97C06E-B6B1-4AA0-9D19-2CCC4528114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655D2-F16E-4595-8EE9-BBBBAD25301C}">
      <dsp:nvSpPr>
        <dsp:cNvPr id="0" name=""/>
        <dsp:cNvSpPr/>
      </dsp:nvSpPr>
      <dsp:spPr>
        <a:xfrm rot="5400000">
          <a:off x="3841125" y="80500"/>
          <a:ext cx="1235038" cy="107448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b="1" kern="1200" dirty="0"/>
            <a:t>Leverans-avtal</a:t>
          </a:r>
          <a:br>
            <a:rPr lang="sv-SE" sz="1200" kern="1200" dirty="0"/>
          </a:br>
          <a:r>
            <a:rPr lang="sv-SE" sz="1000" kern="1200" dirty="0"/>
            <a:t>Cerner / VGR</a:t>
          </a:r>
        </a:p>
      </dsp:txBody>
      <dsp:txXfrm rot="-5400000">
        <a:off x="4088842" y="192683"/>
        <a:ext cx="739603" cy="850118"/>
      </dsp:txXfrm>
    </dsp:sp>
    <dsp:sp modelId="{280C54EF-558C-4098-A989-54D919A41DA2}">
      <dsp:nvSpPr>
        <dsp:cNvPr id="0" name=""/>
        <dsp:cNvSpPr/>
      </dsp:nvSpPr>
      <dsp:spPr>
        <a:xfrm>
          <a:off x="5271630" y="291032"/>
          <a:ext cx="1921753" cy="74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Leveransavtal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-</a:t>
          </a:r>
          <a:r>
            <a:rPr lang="sv-SE" sz="1800" i="1" kern="1200" dirty="0"/>
            <a:t>Avrop option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i="1" kern="1200" dirty="0"/>
            <a:t>-</a:t>
          </a:r>
          <a:r>
            <a:rPr lang="sv-SE" sz="1800" i="1" kern="1200" dirty="0" err="1"/>
            <a:t>Cerner</a:t>
          </a:r>
          <a:r>
            <a:rPr lang="sv-SE" sz="1800" i="1" kern="1200" dirty="0"/>
            <a:t> / VGK</a:t>
          </a:r>
        </a:p>
      </dsp:txBody>
      <dsp:txXfrm>
        <a:off x="5271630" y="291032"/>
        <a:ext cx="1921753" cy="741022"/>
      </dsp:txXfrm>
    </dsp:sp>
    <dsp:sp modelId="{37F3A6F0-AB2E-40B2-8FD0-25176BC8EA77}">
      <dsp:nvSpPr>
        <dsp:cNvPr id="0" name=""/>
        <dsp:cNvSpPr/>
      </dsp:nvSpPr>
      <dsp:spPr>
        <a:xfrm rot="5400000">
          <a:off x="2680683" y="80500"/>
          <a:ext cx="1235038" cy="1074483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 rot="-5400000">
        <a:off x="2928400" y="192683"/>
        <a:ext cx="739603" cy="850118"/>
      </dsp:txXfrm>
    </dsp:sp>
    <dsp:sp modelId="{50907D26-EA20-4B9C-AB06-540AD9F9CBD8}">
      <dsp:nvSpPr>
        <dsp:cNvPr id="0" name=""/>
        <dsp:cNvSpPr/>
      </dsp:nvSpPr>
      <dsp:spPr>
        <a:xfrm rot="5400000">
          <a:off x="3263291" y="1138202"/>
          <a:ext cx="1235038" cy="1101055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50" b="1" kern="1200" dirty="0"/>
            <a:t>Samverkans-avtal</a:t>
          </a:r>
          <a:endParaRPr lang="sv-SE" sz="1400" b="1" kern="1200" dirty="0"/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000" kern="1200" dirty="0"/>
            <a:t>VGR  / VGK</a:t>
          </a:r>
        </a:p>
      </dsp:txBody>
      <dsp:txXfrm rot="-5400000">
        <a:off x="3503837" y="1265885"/>
        <a:ext cx="753945" cy="845690"/>
      </dsp:txXfrm>
    </dsp:sp>
    <dsp:sp modelId="{E5D4F19C-79D7-42AD-B602-04A74480ECFC}">
      <dsp:nvSpPr>
        <dsp:cNvPr id="0" name=""/>
        <dsp:cNvSpPr/>
      </dsp:nvSpPr>
      <dsp:spPr>
        <a:xfrm>
          <a:off x="897761" y="1322667"/>
          <a:ext cx="2768174" cy="741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Samverkansavtal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kern="1200" dirty="0"/>
            <a:t>Samarbetsmodell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i="1" kern="1200" dirty="0"/>
            <a:t>-Under implementering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800" i="1" kern="1200" dirty="0">
              <a:solidFill>
                <a:schemeClr val="tx1"/>
              </a:solidFill>
            </a:rPr>
            <a:t>-Tjänstekatalog</a:t>
          </a:r>
        </a:p>
      </dsp:txBody>
      <dsp:txXfrm>
        <a:off x="897761" y="1322667"/>
        <a:ext cx="2768174" cy="741022"/>
      </dsp:txXfrm>
    </dsp:sp>
    <dsp:sp modelId="{93E90826-AB1B-4D6B-9D05-5C785C34E846}">
      <dsp:nvSpPr>
        <dsp:cNvPr id="0" name=""/>
        <dsp:cNvSpPr/>
      </dsp:nvSpPr>
      <dsp:spPr>
        <a:xfrm rot="5400000">
          <a:off x="4469291" y="1158589"/>
          <a:ext cx="1235038" cy="1074483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 rot="-5400000">
        <a:off x="4717008" y="1270772"/>
        <a:ext cx="739603" cy="850118"/>
      </dsp:txXfrm>
    </dsp:sp>
    <dsp:sp modelId="{B3CBDF22-6882-47E3-8B21-6BB4942DF2F2}">
      <dsp:nvSpPr>
        <dsp:cNvPr id="0" name=""/>
        <dsp:cNvSpPr/>
      </dsp:nvSpPr>
      <dsp:spPr>
        <a:xfrm rot="5400000">
          <a:off x="3943346" y="2221589"/>
          <a:ext cx="1235038" cy="1074483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b="1" kern="1200" dirty="0"/>
            <a:t>Driftsavtal</a:t>
          </a:r>
          <a:br>
            <a:rPr lang="sv-SE" sz="1600" kern="1200" dirty="0"/>
          </a:br>
          <a:r>
            <a:rPr lang="sv-SE" sz="1000" kern="1200" dirty="0"/>
            <a:t>VGR-IT /VGK</a:t>
          </a:r>
        </a:p>
      </dsp:txBody>
      <dsp:txXfrm rot="-5400000">
        <a:off x="4191063" y="2333772"/>
        <a:ext cx="739603" cy="850118"/>
      </dsp:txXfrm>
    </dsp:sp>
    <dsp:sp modelId="{08E40778-9B2A-46FC-851B-96068E8478C1}">
      <dsp:nvSpPr>
        <dsp:cNvPr id="0" name=""/>
        <dsp:cNvSpPr/>
      </dsp:nvSpPr>
      <dsp:spPr>
        <a:xfrm>
          <a:off x="5935483" y="2060313"/>
          <a:ext cx="2593455" cy="1324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kern="1200" dirty="0"/>
            <a:t>Driftsavtal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kern="1200" dirty="0"/>
            <a:t>-Tjänstekatalog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kern="1200" dirty="0"/>
            <a:t>-Prislista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kern="1200" dirty="0"/>
            <a:t>-SLA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sv-SE" sz="1800" i="1" kern="1200" dirty="0"/>
            <a:t>-Biträdesavtal</a:t>
          </a:r>
        </a:p>
      </dsp:txBody>
      <dsp:txXfrm>
        <a:off x="5935483" y="2060313"/>
        <a:ext cx="2593455" cy="1324015"/>
      </dsp:txXfrm>
    </dsp:sp>
    <dsp:sp modelId="{1F97C06E-B6B1-4AA0-9D19-2CCC4528114D}">
      <dsp:nvSpPr>
        <dsp:cNvPr id="0" name=""/>
        <dsp:cNvSpPr/>
      </dsp:nvSpPr>
      <dsp:spPr>
        <a:xfrm rot="5400000">
          <a:off x="2863211" y="2228888"/>
          <a:ext cx="1235038" cy="1074483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3600" kern="1200"/>
        </a:p>
      </dsp:txBody>
      <dsp:txXfrm rot="-5400000">
        <a:off x="3110928" y="2341071"/>
        <a:ext cx="739603" cy="8501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2019-05-27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2019-05-27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9431-F261-448F-945E-AE08FA95A1F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320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0D78-0732-444B-B0D5-1543BC9666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744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63EDD-06AE-42B7-BE21-8D05AB3004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46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63EDD-06AE-42B7-BE21-8D05AB3004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41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74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69FF-8203-458E-B327-D23A35F7C29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4792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A6AF9F-983B-46DB-8760-10E4E2D8D89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67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C869FF-8203-458E-B327-D23A35F7C29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631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363EDD-06AE-42B7-BE21-8D05AB300415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979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0D78-0732-444B-B0D5-1543BC9666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4486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0D78-0732-444B-B0D5-1543BC9666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54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060D78-0732-444B-B0D5-1543BC9666E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79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363EDD-06AE-42B7-BE21-8D05AB300415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20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gregion.se/fvm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vgregion.se/fvm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cid:12A62569-F934-4AAC-8B40-A6F9DE09311E" TargetMode="External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gregion.se/fvm" TargetMode="Externa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www.vgregion.se/fvm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7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2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start_blue_5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gregion.se/fvm" TargetMode="External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www.vgregion.se/fvm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A1D940B2-D8FD-374C-BF11-EDB7AA6E8E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0824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D05AD325-57AA-954B-8BE0-E022EC7285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1808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4E246B66-9DBD-7D40-BB96-0894F5514A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71316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12600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0E13DAE-7C84-AA48-8A3C-911078236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50825" y="1583999"/>
            <a:ext cx="2801366" cy="28959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5FE0362-994F-F842-9A5C-E511A3E9D55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171316" y="1583999"/>
            <a:ext cx="2801367" cy="28959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F1C90045-DF90-1D40-8E85-C2E3B246966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091807" y="1584000"/>
            <a:ext cx="2801368" cy="28959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sv-SE"/>
              <a:t>Klicka här för att ändra format på bakgrundstexten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8114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EF3F0B4A-E7E1-AD4F-ADEB-2AB886112D8F}"/>
              </a:ext>
            </a:extLst>
          </p:cNvPr>
          <p:cNvSpPr txBox="1">
            <a:spLocks/>
          </p:cNvSpPr>
          <p:nvPr userDrawn="1"/>
        </p:nvSpPr>
        <p:spPr>
          <a:xfrm>
            <a:off x="250826" y="4479925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hlinkClick r:id="rId2"/>
              </a:rPr>
              <a:t>www.vgregion.se/fvm</a:t>
            </a:r>
            <a:r>
              <a:rPr lang="sv-SE" dirty="0"/>
              <a:t>                      fvm@vgregion.se</a:t>
            </a:r>
          </a:p>
        </p:txBody>
      </p:sp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32000"/>
            <a:ext cx="3962400" cy="802170"/>
          </a:xfrm>
          <a:prstGeom prst="rect">
            <a:avLst/>
          </a:prstGeom>
        </p:spPr>
      </p:pic>
      <p:sp>
        <p:nvSpPr>
          <p:cNvPr id="9" name="Rubrik 5">
            <a:extLst>
              <a:ext uri="{FF2B5EF4-FFF2-40B4-BE49-F238E27FC236}">
                <a16:creationId xmlns:a16="http://schemas.microsoft.com/office/drawing/2014/main" id="{31FF9E11-EDC2-394A-B6D4-3E5A641C9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836000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0864F4B1-F386-1641-A75E-F3202D47E663}"/>
              </a:ext>
            </a:extLst>
          </p:cNvPr>
          <p:cNvSpPr txBox="1">
            <a:spLocks/>
          </p:cNvSpPr>
          <p:nvPr userDrawn="1"/>
        </p:nvSpPr>
        <p:spPr>
          <a:xfrm>
            <a:off x="250824" y="1260000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B562E97E-7F30-4249-A60D-D8DF7618C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48" y="3060000"/>
            <a:ext cx="2916000" cy="5903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5EC6EAB-DA79-534D-9EE0-173EE8D3C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3060000"/>
            <a:ext cx="2797200" cy="577152"/>
          </a:xfrm>
          <a:prstGeom prst="rect">
            <a:avLst/>
          </a:prstGeom>
        </p:spPr>
      </p:pic>
      <p:sp>
        <p:nvSpPr>
          <p:cNvPr id="14" name="Rubrik 5">
            <a:extLst>
              <a:ext uri="{FF2B5EF4-FFF2-40B4-BE49-F238E27FC236}">
                <a16:creationId xmlns:a16="http://schemas.microsoft.com/office/drawing/2014/main" id="{51FD3B0F-56EE-274B-BC60-31E05EBB4F87}"/>
              </a:ext>
            </a:extLst>
          </p:cNvPr>
          <p:cNvSpPr txBox="1">
            <a:spLocks/>
          </p:cNvSpPr>
          <p:nvPr userDrawn="1"/>
        </p:nvSpPr>
        <p:spPr>
          <a:xfrm>
            <a:off x="250826" y="4479925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hlinkClick r:id="rId4"/>
              </a:rPr>
              <a:t>www.vgregion.se/fvm</a:t>
            </a:r>
            <a:r>
              <a:rPr lang="sv-SE" dirty="0"/>
              <a:t>                      fvm@vgregion.se</a:t>
            </a: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4D1A2453-A733-0941-8779-7555B2E2E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836000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6" name="Rubrik 5">
            <a:extLst>
              <a:ext uri="{FF2B5EF4-FFF2-40B4-BE49-F238E27FC236}">
                <a16:creationId xmlns:a16="http://schemas.microsoft.com/office/drawing/2014/main" id="{AE2C478C-8127-4944-A3C9-1842D510AF2A}"/>
              </a:ext>
            </a:extLst>
          </p:cNvPr>
          <p:cNvSpPr txBox="1">
            <a:spLocks/>
          </p:cNvSpPr>
          <p:nvPr userDrawn="1"/>
        </p:nvSpPr>
        <p:spPr>
          <a:xfrm>
            <a:off x="250824" y="1260000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24736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5D1B90F-2117-4F34-A43C-0CFDFE35A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430FE4-6322-4A96-82AA-4FB8B6994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2E6B63-C97E-45E0-870B-2AF498EBB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ADBEE9-FD4D-4037-B566-72A1D0301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4932B2-5455-4DFC-A055-1CC33F4E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115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06B39C-B9F4-4BB2-BD07-4FE42445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001756-51ED-4F17-AA33-073287730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E255922-DEF7-4980-B01C-90FB2E2B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47486A-6268-41DF-930F-3C591446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310056C-8E09-4A81-95E2-6C37C2ACF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9455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BBA8C6-3C81-42CA-B3BB-45ACBAC3D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8007BA3-A22B-4BFE-88C7-D5AFA3E961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D6CA29D-EBB4-428C-8698-25F708C34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FEC0E4-C4FB-4044-AF98-DC9DFD683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659C770-D3B1-49F6-B894-F93453190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905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658F53-C25C-4AA4-942D-DB572408B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BDD6EF-B7E6-4394-B3CF-5D51CFBD5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D915A35-8CD0-4084-9208-BF56A915C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FD994DC-13B8-4E40-A258-442CD8D6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085D46-17A1-4C6D-9985-26211121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107D291-067E-4DAF-9069-2F5191DDE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29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5888899-5C38-40C5-9223-4F5185248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E48766B-8A83-43E2-8808-0E4FBCAF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4241620-FA24-40F3-8E9B-D426C194F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EE8F01E-2421-47C8-BF7C-EE540E80C9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2C8ABA5-F681-49E3-8860-30D678417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4171BC8-BDBA-4E14-964F-D84F5F057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F1A1D4E-E972-4398-AF9F-8BDD86461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689289C-203F-4DF4-B8F8-E792047D9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26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7D135F4-881C-7249-B791-50C00C0757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88" y="4141351"/>
            <a:ext cx="1875600" cy="3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57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E36622-FF2D-4681-824D-FF2778981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C10DBCC-A9EF-42AA-BEA4-3EEF46F6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210DD3D-2B22-4025-AE3D-E447926F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853F920-B86A-4562-A986-9B3DAC81A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171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27768ED-02C8-4E33-981D-2CA00B1E0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58DCBD1-3D1E-4CF6-8691-A518D21E3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CF5C957-28CB-4920-BA5B-6089A273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1743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C215E0-D131-4506-BA1C-BE62E4994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F4CCF2-2906-4BF3-9FB8-1C8E856A5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2AA7A2-CA01-4D77-99C4-85D0720FD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B27D2BE-A966-433B-B895-F24630D36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346D0C-C250-4E95-819F-7A0ECEC7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D7EA497-93A9-4D17-9E02-FDBF9E541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3681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9BFD9-5513-497A-835B-F24250B6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383C74C-7AF1-4A82-9233-7FC8CCB6F9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ED8CE8-BE68-4D06-A816-6947816DE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A8DB801-6AD6-44CF-8368-586C09BE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A205D70-F8D9-4891-8622-BF7303209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D21C9557-0025-406C-A150-120C8CD5B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905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8AE5EC-A55E-4DF5-9527-96C2EA213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EAAF423-0121-46EE-9D07-7B45BE0C6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13EC8D2-A088-4A6A-9F92-3993217D0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2BA01FD-6E0E-4113-9A95-3BE4CE62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25270E6-E08D-4D04-9934-911997FFD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496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F514664-D2F0-479C-8BF3-2FAA74AD9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631BB15-131B-40D3-BD1E-4554C6B51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1A0471-795B-4269-84EE-1413B7F33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4E5994-15CE-4191-B06F-7584606F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C9B2896-2E1E-4568-9FBC-73B48343E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059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765F0E45-BCF1-4A44-8400-4D93E008F539}"/>
              </a:ext>
            </a:extLst>
          </p:cNvPr>
          <p:cNvSpPr/>
          <p:nvPr userDrawn="1"/>
        </p:nvSpPr>
        <p:spPr>
          <a:xfrm>
            <a:off x="72463" y="4742647"/>
            <a:ext cx="9143984" cy="400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pic>
        <p:nvPicPr>
          <p:cNvPr id="8" name="Picture 2" descr="http://www.vastkom.se/images/18.297166351446dc3b40c480d/1395735946295/vastkom1_rgb.jpg">
            <a:extLst>
              <a:ext uri="{FF2B5EF4-FFF2-40B4-BE49-F238E27FC236}">
                <a16:creationId xmlns:a16="http://schemas.microsoft.com/office/drawing/2014/main" id="{3C4D44E8-ABF3-411A-A30D-D8353AFF1D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91" y="4781162"/>
            <a:ext cx="264818" cy="2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68190F7-2254-4D88-9382-BBDB61967EDE}"/>
              </a:ext>
            </a:extLst>
          </p:cNvPr>
          <p:cNvCxnSpPr>
            <a:cxnSpLocks/>
          </p:cNvCxnSpPr>
          <p:nvPr userDrawn="1"/>
        </p:nvCxnSpPr>
        <p:spPr>
          <a:xfrm>
            <a:off x="0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EFE93FF6-B19C-4D8B-A07B-B57A30FB5E54}"/>
              </a:ext>
            </a:extLst>
          </p:cNvPr>
          <p:cNvCxnSpPr>
            <a:cxnSpLocks/>
          </p:cNvCxnSpPr>
          <p:nvPr userDrawn="1"/>
        </p:nvCxnSpPr>
        <p:spPr>
          <a:xfrm>
            <a:off x="4704409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32B5530B-A4DC-40F2-A823-7BB2B168A493}"/>
              </a:ext>
            </a:extLst>
          </p:cNvPr>
          <p:cNvSpPr/>
          <p:nvPr userDrawn="1"/>
        </p:nvSpPr>
        <p:spPr>
          <a:xfrm>
            <a:off x="0" y="167297"/>
            <a:ext cx="9143985" cy="542652"/>
          </a:xfrm>
          <a:prstGeom prst="rect">
            <a:avLst/>
          </a:prstGeom>
          <a:solidFill>
            <a:srgbClr val="33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AF1036E0-62DB-44AC-9E50-949F05DE3389}"/>
              </a:ext>
            </a:extLst>
          </p:cNvPr>
          <p:cNvSpPr txBox="1">
            <a:spLocks/>
          </p:cNvSpPr>
          <p:nvPr userDrawn="1"/>
        </p:nvSpPr>
        <p:spPr>
          <a:xfrm>
            <a:off x="15" y="75943"/>
            <a:ext cx="9143985" cy="63400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 dirty="0">
                <a:solidFill>
                  <a:schemeClr val="bg1"/>
                </a:solidFill>
                <a:latin typeface="Corbel" panose="020B0503020204020204" pitchFamily="34" charset="0"/>
              </a:rPr>
              <a:t>RUBRIK</a:t>
            </a:r>
          </a:p>
        </p:txBody>
      </p:sp>
      <p:sp>
        <p:nvSpPr>
          <p:cNvPr id="13" name="Platshållare för innehåll 13">
            <a:extLst>
              <a:ext uri="{FF2B5EF4-FFF2-40B4-BE49-F238E27FC236}">
                <a16:creationId xmlns:a16="http://schemas.microsoft.com/office/drawing/2014/main" id="{00F59DD5-657F-471A-B38C-11D6A1EC0A9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628" y="864394"/>
            <a:ext cx="4499372" cy="3844529"/>
          </a:xfrm>
        </p:spPr>
        <p:txBody>
          <a:bodyPr/>
          <a:lstStyle>
            <a:lvl1pPr>
              <a:defRPr>
                <a:solidFill>
                  <a:srgbClr val="336890"/>
                </a:solidFill>
              </a:defRPr>
            </a:lvl1pPr>
            <a:lvl2pPr>
              <a:defRPr>
                <a:solidFill>
                  <a:srgbClr val="336890"/>
                </a:solidFill>
              </a:defRPr>
            </a:lvl2pPr>
            <a:lvl3pPr>
              <a:defRPr>
                <a:solidFill>
                  <a:srgbClr val="336890"/>
                </a:solidFill>
              </a:defRPr>
            </a:lvl3pPr>
            <a:lvl4pPr>
              <a:defRPr>
                <a:solidFill>
                  <a:srgbClr val="336890"/>
                </a:solidFill>
              </a:defRPr>
            </a:lvl4pPr>
            <a:lvl5pPr>
              <a:defRPr>
                <a:solidFill>
                  <a:srgbClr val="336890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85970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för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2000" y="343841"/>
            <a:ext cx="7812000" cy="729000"/>
          </a:xfrm>
        </p:spPr>
        <p:txBody>
          <a:bodyPr anchor="ctr"/>
          <a:lstStyle>
            <a:lvl1pPr>
              <a:defRPr sz="4500"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title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12000" y="1340779"/>
            <a:ext cx="7886700" cy="2761991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8" name="Picture 7" descr="cid:12A62569-F934-4AAC-8B40-A6F9DE09311E"/>
          <p:cNvPicPr/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01" y="4374000"/>
            <a:ext cx="1835785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CF43-9C12-430D-9070-6BB79D3C7787}" type="datetimeFigureOut">
              <a:rPr lang="en-US" smtClean="0"/>
              <a:t>5/27/2019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3543300" y="4767264"/>
            <a:ext cx="2057400" cy="273844"/>
          </a:xfrm>
        </p:spPr>
        <p:txBody>
          <a:bodyPr/>
          <a:lstStyle>
            <a:lvl1pPr algn="ctr">
              <a:defRPr/>
            </a:lvl1pPr>
          </a:lstStyle>
          <a:p>
            <a:fld id="{73645207-7FF7-4615-84FC-AD929B10FB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0014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9142413" cy="49736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" y="4973000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idnummer"/>
          <p:cNvSpPr>
            <a:spLocks/>
          </p:cNvSpPr>
          <p:nvPr userDrawn="1"/>
        </p:nvSpPr>
        <p:spPr bwMode="gray">
          <a:xfrm>
            <a:off x="8779417" y="4980639"/>
            <a:ext cx="150683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/>
            <a:fld id="{42C328C1-A84F-4A39-A664-DBA00541A8C6}" type="slidenum">
              <a:rPr lang="sv-SE" sz="1000" noProof="0" smtClean="0">
                <a:solidFill>
                  <a:schemeClr val="bg1"/>
                </a:solidFill>
                <a:latin typeface="+mn-lt"/>
              </a:rPr>
              <a:pPr/>
              <a:t>‹#›</a:t>
            </a:fld>
            <a:endParaRPr lang="sv-SE" sz="1000" baseline="0" noProof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281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1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98001"/>
            <a:ext cx="5113338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B1B0B9C6-41D9-9A4B-8886-CBF651381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1" y="1098001"/>
            <a:ext cx="3277175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2126384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0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98000"/>
            <a:ext cx="5113338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B1B0B9C6-41D9-9A4B-8886-CBF651381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0" y="1098000"/>
            <a:ext cx="3277175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6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7D135F4-881C-7249-B791-50C00C0757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88" y="4141351"/>
            <a:ext cx="1875600" cy="3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0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98000"/>
            <a:ext cx="5113338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B1B0B9C6-41D9-9A4B-8886-CBF651381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0" y="1098000"/>
            <a:ext cx="3277175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18677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511333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098000"/>
            <a:ext cx="5113337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sv-SE"/>
              <a:t>Redigera format för bakgrundstext
Nivå två
Nivå tre
Nivå fyra
Nivå fem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F4BAA91-6A1D-AB41-AB69-3E7A77328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 cap="all" baseline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7016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5374"/>
            <a:ext cx="9144000" cy="3872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F05ED-5292-8647-919C-80F75E37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199" y="33651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190625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8000"/>
            <a:ext cx="9144000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83AB45A-1599-4241-A09F-1554FDCDA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199" y="30854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3264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53307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F953A92-62A1-7840-94F9-0E3E392D95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576650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8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91">
          <p15:clr>
            <a:srgbClr val="FBAE40"/>
          </p15:clr>
        </p15:guide>
        <p15:guide id="3" orient="horz" pos="2822">
          <p15:clr>
            <a:srgbClr val="9FCC3B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igurtext och 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4AF2C5-21C2-BF41-8475-B4B88C3DA0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4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22D64F5-3E05-9748-B749-180A57E2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71316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74A7529-5335-6543-9096-9170BFF50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1807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6A24E9BB-FD9B-0F45-9AA4-45A769EA2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0825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6" name="Platshållare för text 24">
            <a:extLst>
              <a:ext uri="{FF2B5EF4-FFF2-40B4-BE49-F238E27FC236}">
                <a16:creationId xmlns:a16="http://schemas.microsoft.com/office/drawing/2014/main" id="{64BF0BA8-D03D-B048-821F-4578DCC2CF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1316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7" name="Platshållare för text 24">
            <a:extLst>
              <a:ext uri="{FF2B5EF4-FFF2-40B4-BE49-F238E27FC236}">
                <a16:creationId xmlns:a16="http://schemas.microsoft.com/office/drawing/2014/main" id="{7D68CD20-9C95-544F-AABB-711A6DADC1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1807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424522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8" orient="horz" pos="917">
          <p15:clr>
            <a:srgbClr val="9FCC3B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A1D940B2-D8FD-374C-BF11-EDB7AA6E8E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0824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D05AD325-57AA-954B-8BE0-E022EC7285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1808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4E246B66-9DBD-7D40-BB96-0894F5514A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71316" y="1584000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4735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511333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098000"/>
            <a:ext cx="5113337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F4BAA91-6A1D-AB41-AB69-3E7A77328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 cap="all" baseline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66142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0E13DAE-7C84-AA48-8A3C-911078236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50825" y="1583999"/>
            <a:ext cx="2801366" cy="28959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5FE0362-994F-F842-9A5C-E511A3E9D55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171316" y="1583999"/>
            <a:ext cx="2801367" cy="28959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F1C90045-DF90-1D40-8E85-C2E3B246966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091807" y="1584000"/>
            <a:ext cx="2801368" cy="289592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sv-SE"/>
              <a:t>Redigera format för bakgrundstext
Nivå två
Nivå tre
Nivå fyra
Nivå fem</a:t>
            </a:r>
          </a:p>
        </p:txBody>
      </p:sp>
    </p:spTree>
    <p:extLst>
      <p:ext uri="{BB962C8B-B14F-4D97-AF65-F5344CB8AC3E}">
        <p14:creationId xmlns:p14="http://schemas.microsoft.com/office/powerpoint/2010/main" val="27377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EF3F0B4A-E7E1-AD4F-ADEB-2AB886112D8F}"/>
              </a:ext>
            </a:extLst>
          </p:cNvPr>
          <p:cNvSpPr txBox="1">
            <a:spLocks/>
          </p:cNvSpPr>
          <p:nvPr userDrawn="1"/>
        </p:nvSpPr>
        <p:spPr>
          <a:xfrm>
            <a:off x="250826" y="4479925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hlinkClick r:id="rId2"/>
              </a:rPr>
              <a:t>www.vgregion.se/fvm</a:t>
            </a:r>
            <a:r>
              <a:rPr lang="sv-SE" dirty="0"/>
              <a:t>                      fvm@vgregion.se</a:t>
            </a:r>
          </a:p>
        </p:txBody>
      </p:sp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32000"/>
            <a:ext cx="3962400" cy="802170"/>
          </a:xfrm>
          <a:prstGeom prst="rect">
            <a:avLst/>
          </a:prstGeom>
        </p:spPr>
      </p:pic>
      <p:sp>
        <p:nvSpPr>
          <p:cNvPr id="9" name="Rubrik 5">
            <a:extLst>
              <a:ext uri="{FF2B5EF4-FFF2-40B4-BE49-F238E27FC236}">
                <a16:creationId xmlns:a16="http://schemas.microsoft.com/office/drawing/2014/main" id="{31FF9E11-EDC2-394A-B6D4-3E5A641C9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836000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0864F4B1-F386-1641-A75E-F3202D47E663}"/>
              </a:ext>
            </a:extLst>
          </p:cNvPr>
          <p:cNvSpPr txBox="1">
            <a:spLocks/>
          </p:cNvSpPr>
          <p:nvPr userDrawn="1"/>
        </p:nvSpPr>
        <p:spPr>
          <a:xfrm>
            <a:off x="250824" y="1260000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138215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B562E97E-7F30-4249-A60D-D8DF7618C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48" y="3060000"/>
            <a:ext cx="2916000" cy="5903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5EC6EAB-DA79-534D-9EE0-173EE8D3C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3060000"/>
            <a:ext cx="2797200" cy="577152"/>
          </a:xfrm>
          <a:prstGeom prst="rect">
            <a:avLst/>
          </a:prstGeom>
        </p:spPr>
      </p:pic>
      <p:sp>
        <p:nvSpPr>
          <p:cNvPr id="14" name="Rubrik 5">
            <a:extLst>
              <a:ext uri="{FF2B5EF4-FFF2-40B4-BE49-F238E27FC236}">
                <a16:creationId xmlns:a16="http://schemas.microsoft.com/office/drawing/2014/main" id="{51FD3B0F-56EE-274B-BC60-31E05EBB4F87}"/>
              </a:ext>
            </a:extLst>
          </p:cNvPr>
          <p:cNvSpPr txBox="1">
            <a:spLocks/>
          </p:cNvSpPr>
          <p:nvPr userDrawn="1"/>
        </p:nvSpPr>
        <p:spPr>
          <a:xfrm>
            <a:off x="250826" y="4479925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dirty="0">
                <a:hlinkClick r:id="rId4"/>
              </a:rPr>
              <a:t>www.vgregion.se/fvm</a:t>
            </a:r>
            <a:r>
              <a:rPr lang="sv-SE" dirty="0"/>
              <a:t>                      fvm@vgregion.se</a:t>
            </a: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4D1A2453-A733-0941-8779-7555B2E2E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5" y="1836000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6" name="Rubrik 5">
            <a:extLst>
              <a:ext uri="{FF2B5EF4-FFF2-40B4-BE49-F238E27FC236}">
                <a16:creationId xmlns:a16="http://schemas.microsoft.com/office/drawing/2014/main" id="{AE2C478C-8127-4944-A3C9-1842D510AF2A}"/>
              </a:ext>
            </a:extLst>
          </p:cNvPr>
          <p:cNvSpPr txBox="1">
            <a:spLocks/>
          </p:cNvSpPr>
          <p:nvPr userDrawn="1"/>
        </p:nvSpPr>
        <p:spPr>
          <a:xfrm>
            <a:off x="250824" y="1260000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126297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innehåll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2000" y="195263"/>
            <a:ext cx="8640000" cy="6159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000" y="950913"/>
            <a:ext cx="4536000" cy="338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" y="4969960"/>
            <a:ext cx="9143964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6063" y="4690005"/>
            <a:ext cx="5040000" cy="135995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180975" indent="0">
              <a:buFontTx/>
              <a:buNone/>
              <a:defRPr sz="800"/>
            </a:lvl2pPr>
            <a:lvl3pPr marL="361950" indent="0">
              <a:buFontTx/>
              <a:buNone/>
              <a:defRPr sz="800"/>
            </a:lvl3pPr>
            <a:lvl4pPr marL="542925" indent="0">
              <a:buFontTx/>
              <a:buNone/>
              <a:defRPr sz="800"/>
            </a:lvl4pPr>
            <a:lvl5pPr marL="714375" indent="0">
              <a:buFontTx/>
              <a:buNone/>
              <a:defRPr sz="800"/>
            </a:lvl5pPr>
          </a:lstStyle>
          <a:p>
            <a:pPr lvl="0"/>
            <a:r>
              <a:rPr lang="sv-SE" noProof="0"/>
              <a:t>Klicka för att lägga till fotnot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064" y="4826000"/>
            <a:ext cx="5040000" cy="13599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800"/>
            </a:lvl1pPr>
            <a:lvl2pPr marL="180975" indent="0">
              <a:buFontTx/>
              <a:buNone/>
              <a:defRPr sz="800"/>
            </a:lvl2pPr>
            <a:lvl3pPr marL="361950" indent="0">
              <a:buFontTx/>
              <a:buNone/>
              <a:defRPr sz="800"/>
            </a:lvl3pPr>
            <a:lvl4pPr marL="542925" indent="0">
              <a:buFontTx/>
              <a:buNone/>
              <a:defRPr sz="800"/>
            </a:lvl4pPr>
            <a:lvl5pPr marL="714375" indent="0">
              <a:buFontTx/>
              <a:buNone/>
              <a:defRPr sz="800"/>
            </a:lvl5pPr>
          </a:lstStyle>
          <a:p>
            <a:pPr lvl="0"/>
            <a:r>
              <a:rPr lang="sv-SE" noProof="0"/>
              <a:t>Klicka för att lägga till källa</a:t>
            </a:r>
          </a:p>
        </p:txBody>
      </p:sp>
      <p:sp>
        <p:nvSpPr>
          <p:cNvPr id="12" name="Sidnummer"/>
          <p:cNvSpPr>
            <a:spLocks/>
          </p:cNvSpPr>
          <p:nvPr userDrawn="1"/>
        </p:nvSpPr>
        <p:spPr bwMode="gray">
          <a:xfrm>
            <a:off x="8779418" y="4980638"/>
            <a:ext cx="150682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lvl="0" algn="r"/>
            <a:fld id="{42C328C1-A84F-4A39-A664-DBA00541A8C6}" type="slidenum">
              <a:rPr lang="sv-SE" sz="1000" noProof="0" smtClean="0">
                <a:solidFill>
                  <a:schemeClr val="bg1"/>
                </a:solidFill>
                <a:latin typeface="+mn-lt"/>
              </a:rPr>
              <a:pPr lvl="0" algn="r"/>
              <a:t>‹#›</a:t>
            </a:fld>
            <a:endParaRPr lang="sv-SE" sz="1000" baseline="0" noProof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5220000" y="950913"/>
            <a:ext cx="3672000" cy="338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err="1"/>
              <a:t>Klicka</a:t>
            </a:r>
            <a:r>
              <a:rPr lang="en-US"/>
              <a:t> </a:t>
            </a:r>
            <a:r>
              <a:rPr lang="en-US" err="1"/>
              <a:t>här</a:t>
            </a:r>
            <a:r>
              <a:rPr lang="en-US"/>
              <a:t> </a:t>
            </a:r>
            <a:r>
              <a:rPr lang="en-US" err="1"/>
              <a:t>för</a:t>
            </a:r>
            <a:r>
              <a:rPr lang="en-US"/>
              <a:t> </a:t>
            </a:r>
            <a:r>
              <a:rPr lang="en-US" err="1"/>
              <a:t>att</a:t>
            </a:r>
            <a:r>
              <a:rPr lang="en-US"/>
              <a:t> </a:t>
            </a:r>
            <a:r>
              <a:rPr lang="en-US" err="1"/>
              <a:t>lägga</a:t>
            </a:r>
            <a:r>
              <a:rPr lang="en-US"/>
              <a:t> till </a:t>
            </a:r>
            <a:r>
              <a:rPr lang="en-US" err="1"/>
              <a:t>grafik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134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+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000" y="950913"/>
            <a:ext cx="8640000" cy="3421062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46064" y="4690006"/>
            <a:ext cx="6289675" cy="135995"/>
          </a:xfrm>
        </p:spPr>
        <p:txBody>
          <a:bodyPr/>
          <a:lstStyle>
            <a:lvl1pPr marL="0" indent="0">
              <a:buFontTx/>
              <a:buNone/>
              <a:defRPr sz="800"/>
            </a:lvl1pPr>
            <a:lvl2pPr marL="180971" indent="0">
              <a:buFontTx/>
              <a:buNone/>
              <a:defRPr sz="800"/>
            </a:lvl2pPr>
            <a:lvl3pPr marL="361941" indent="0">
              <a:buFontTx/>
              <a:buNone/>
              <a:defRPr sz="800"/>
            </a:lvl3pPr>
            <a:lvl4pPr marL="542912" indent="0">
              <a:buFontTx/>
              <a:buNone/>
              <a:defRPr sz="800"/>
            </a:lvl4pPr>
            <a:lvl5pPr marL="714357" indent="0">
              <a:buFontTx/>
              <a:buNone/>
              <a:defRPr sz="800"/>
            </a:lvl5pPr>
          </a:lstStyle>
          <a:p>
            <a:pPr lvl="0"/>
            <a:r>
              <a:rPr lang="sv-SE" noProof="0" dirty="0"/>
              <a:t>Klicka för att lägga till fotnot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46065" y="4826001"/>
            <a:ext cx="6289675" cy="13599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800"/>
            </a:lvl1pPr>
            <a:lvl2pPr marL="180971" indent="0">
              <a:buFontTx/>
              <a:buNone/>
              <a:defRPr sz="800"/>
            </a:lvl2pPr>
            <a:lvl3pPr marL="361941" indent="0">
              <a:buFontTx/>
              <a:buNone/>
              <a:defRPr sz="800"/>
            </a:lvl3pPr>
            <a:lvl4pPr marL="542912" indent="0">
              <a:buFontTx/>
              <a:buNone/>
              <a:defRPr sz="800"/>
            </a:lvl4pPr>
            <a:lvl5pPr marL="714357" indent="0">
              <a:buFontTx/>
              <a:buNone/>
              <a:defRPr sz="800"/>
            </a:lvl5pPr>
          </a:lstStyle>
          <a:p>
            <a:pPr lvl="0"/>
            <a:r>
              <a:rPr lang="sv-SE" noProof="0" dirty="0"/>
              <a:t>Klicka för att lägga till källa</a:t>
            </a:r>
          </a:p>
        </p:txBody>
      </p:sp>
    </p:spTree>
    <p:extLst>
      <p:ext uri="{BB962C8B-B14F-4D97-AF65-F5344CB8AC3E}">
        <p14:creationId xmlns:p14="http://schemas.microsoft.com/office/powerpoint/2010/main" val="544317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4961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123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74961"/>
            <a:ext cx="9147599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093825" cy="11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Framtidens Vårdinformationsmiljö</a:t>
            </a:r>
          </a:p>
        </p:txBody>
      </p:sp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3E4A882F-B7DA-3141-9C82-2AD3CF356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879" y="4141351"/>
            <a:ext cx="1956081" cy="3960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E7D135F4-881C-7249-B791-50C00C0757F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88" y="4141351"/>
            <a:ext cx="1875600" cy="38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558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1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098001"/>
            <a:ext cx="5113338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6" name="Platshållare för bild 7">
            <a:extLst>
              <a:ext uri="{FF2B5EF4-FFF2-40B4-BE49-F238E27FC236}">
                <a16:creationId xmlns:a16="http://schemas.microsoft.com/office/drawing/2014/main" id="{B1B0B9C6-41D9-9A4B-8886-CBF6513812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1" y="1098001"/>
            <a:ext cx="3277175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2546200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1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6" y="1098001"/>
            <a:ext cx="8642350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857F6-7C98-FB48-8260-A2D2189576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2019-05-27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0E817-E713-3743-8C8E-C26A0F85BF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63615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5374"/>
            <a:ext cx="9144000" cy="3872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F05ED-5292-8647-919C-80F75E37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199" y="33651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59124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6" y="302401"/>
            <a:ext cx="8642349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text 2">
            <a:extLst>
              <a:ext uri="{FF2B5EF4-FFF2-40B4-BE49-F238E27FC236}">
                <a16:creationId xmlns:a16="http://schemas.microsoft.com/office/drawing/2014/main" id="{9F8CFCE7-024F-844A-9040-F3CC00B8B1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F857F6-7C98-FB48-8260-A2D2189576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2019-05-27</a:t>
            </a:fld>
            <a:endParaRPr lang="sv-S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60E817-E713-3743-8C8E-C26A0F85BF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67957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1"/>
            <a:ext cx="511333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D3E40A32-4D9C-3148-8706-653DAC3C4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7" y="1098001"/>
            <a:ext cx="5113337" cy="3381925"/>
          </a:xfrm>
          <a:prstGeom prst="rect">
            <a:avLst/>
          </a:prstGeom>
        </p:spPr>
        <p:txBody>
          <a:bodyPr/>
          <a:lstStyle>
            <a:lvl1pPr>
              <a:defRPr sz="1600" b="1"/>
            </a:lvl1pPr>
            <a:lvl2pPr>
              <a:defRPr sz="1600"/>
            </a:lvl2pPr>
            <a:lvl3pPr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F4BAA91-6A1D-AB41-AB69-3E7A77328F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6" y="108000"/>
            <a:ext cx="2596459" cy="182880"/>
          </a:xfrm>
        </p:spPr>
        <p:txBody>
          <a:bodyPr lIns="0" tIns="0" rIns="0" bIns="0" anchor="t" anchorCtr="0"/>
          <a:lstStyle>
            <a:lvl1pPr marL="0" indent="0">
              <a:buFontTx/>
              <a:buNone/>
              <a:defRPr sz="1000" b="0" cap="all" baseline="0">
                <a:solidFill>
                  <a:srgbClr val="006298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sv-SE" dirty="0"/>
              <a:t>BLÅ VERSALER</a:t>
            </a:r>
          </a:p>
        </p:txBody>
      </p:sp>
    </p:spTree>
    <p:extLst>
      <p:ext uri="{BB962C8B-B14F-4D97-AF65-F5344CB8AC3E}">
        <p14:creationId xmlns:p14="http://schemas.microsoft.com/office/powerpoint/2010/main" val="14624341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8" y="302401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5374"/>
            <a:ext cx="9144000" cy="38726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15F05ED-5292-8647-919C-80F75E3706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200" y="33651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1567781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8" y="302401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8001"/>
            <a:ext cx="9144000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83AB45A-1599-4241-A09F-1554FDCDA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200" y="30854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25539404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947851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" y="4973000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1"/>
            <a:ext cx="9144000" cy="4968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F953A92-62A1-7840-94F9-0E3E392D95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7" y="302401"/>
            <a:ext cx="8576650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0404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91">
          <p15:clr>
            <a:srgbClr val="FBAE40"/>
          </p15:clr>
        </p15:guide>
        <p15:guide id="3" orient="horz" pos="2822">
          <p15:clr>
            <a:srgbClr val="9FCC3B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igurtext och 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8" y="302401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7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8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4AF2C5-21C2-BF41-8475-B4B88C3DA0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5" y="2230245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66" indent="0">
              <a:buFontTx/>
              <a:buNone/>
              <a:defRPr/>
            </a:lvl2pPr>
            <a:lvl3pPr marL="539737" indent="0">
              <a:buFontTx/>
              <a:buNone/>
              <a:defRPr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22D64F5-3E05-9748-B749-180A57E2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71316" y="2230245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66" indent="0">
              <a:buFontTx/>
              <a:buNone/>
              <a:defRPr/>
            </a:lvl2pPr>
            <a:lvl3pPr marL="539737" indent="0">
              <a:buFontTx/>
              <a:buNone/>
              <a:defRPr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74A7529-5335-6543-9096-9170BFF50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1807" y="2230245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66" indent="0">
              <a:buFontTx/>
              <a:buNone/>
              <a:defRPr/>
            </a:lvl2pPr>
            <a:lvl3pPr marL="539737" indent="0">
              <a:buFontTx/>
              <a:buNone/>
              <a:defRPr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6A24E9BB-FD9B-0F45-9AA4-45A769EA2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0826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6" name="Platshållare för text 24">
            <a:extLst>
              <a:ext uri="{FF2B5EF4-FFF2-40B4-BE49-F238E27FC236}">
                <a16:creationId xmlns:a16="http://schemas.microsoft.com/office/drawing/2014/main" id="{64BF0BA8-D03D-B048-821F-4578DCC2CF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1317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7" name="Platshållare för text 24">
            <a:extLst>
              <a:ext uri="{FF2B5EF4-FFF2-40B4-BE49-F238E27FC236}">
                <a16:creationId xmlns:a16="http://schemas.microsoft.com/office/drawing/2014/main" id="{7D68CD20-9C95-544F-AABB-711A6DADC1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1808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1435031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917">
          <p15:clr>
            <a:srgbClr val="9FCC3B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8" y="302401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5" name="Platshållare för bild 9">
            <a:extLst>
              <a:ext uri="{FF2B5EF4-FFF2-40B4-BE49-F238E27FC236}">
                <a16:creationId xmlns:a16="http://schemas.microsoft.com/office/drawing/2014/main" id="{A1D940B2-D8FD-374C-BF11-EDB7AA6E8E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50825" y="1584001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8" name="Platshållare för bild 9">
            <a:extLst>
              <a:ext uri="{FF2B5EF4-FFF2-40B4-BE49-F238E27FC236}">
                <a16:creationId xmlns:a16="http://schemas.microsoft.com/office/drawing/2014/main" id="{D05AD325-57AA-954B-8BE0-E022EC7285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1808" y="1584001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1" name="Platshållare för bild 9">
            <a:extLst>
              <a:ext uri="{FF2B5EF4-FFF2-40B4-BE49-F238E27FC236}">
                <a16:creationId xmlns:a16="http://schemas.microsoft.com/office/drawing/2014/main" id="{4E246B66-9DBD-7D40-BB96-0894F5514A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71317" y="1584001"/>
            <a:ext cx="2801367" cy="2895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7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8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7354028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8" y="302401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7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8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6" name="Platshållare för innehåll 2">
            <a:extLst>
              <a:ext uri="{FF2B5EF4-FFF2-40B4-BE49-F238E27FC236}">
                <a16:creationId xmlns:a16="http://schemas.microsoft.com/office/drawing/2014/main" id="{10E13DAE-7C84-AA48-8A3C-9110782363D9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250825" y="1584000"/>
            <a:ext cx="2801366" cy="28959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latshållare för innehåll 2">
            <a:extLst>
              <a:ext uri="{FF2B5EF4-FFF2-40B4-BE49-F238E27FC236}">
                <a16:creationId xmlns:a16="http://schemas.microsoft.com/office/drawing/2014/main" id="{65FE0362-994F-F842-9A5C-E511A3E9D55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3171317" y="1584000"/>
            <a:ext cx="2801367" cy="2895925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8" name="Platshållare för innehåll 2">
            <a:extLst>
              <a:ext uri="{FF2B5EF4-FFF2-40B4-BE49-F238E27FC236}">
                <a16:creationId xmlns:a16="http://schemas.microsoft.com/office/drawing/2014/main" id="{F1C90045-DF90-1D40-8E85-C2E3B246966E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6091808" y="1584000"/>
            <a:ext cx="2801368" cy="2895924"/>
          </a:xfrm>
          <a:prstGeom prst="rect">
            <a:avLst/>
          </a:prstGeom>
        </p:spPr>
        <p:txBody>
          <a:bodyPr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sz="1600" b="1"/>
            </a:lvl1pPr>
            <a:lvl2pPr marL="358766" indent="0">
              <a:buFontTx/>
              <a:buNone/>
              <a:defRPr sz="1600"/>
            </a:lvl2pPr>
            <a:lvl3pPr marL="539737" indent="0">
              <a:buFontTx/>
              <a:buNone/>
              <a:defRPr sz="1350"/>
            </a:lvl3pPr>
            <a:lvl4pPr marL="715944" indent="0">
              <a:buFontTx/>
              <a:buNone/>
              <a:defRPr/>
            </a:lvl4pPr>
            <a:lvl5pPr marL="898502" indent="0">
              <a:buFontTx/>
              <a:buNone/>
              <a:defRPr/>
            </a:lvl5pPr>
          </a:lstStyle>
          <a:p>
            <a:pPr marL="0" marR="0" lvl="0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68578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291449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5">
            <a:extLst>
              <a:ext uri="{FF2B5EF4-FFF2-40B4-BE49-F238E27FC236}">
                <a16:creationId xmlns:a16="http://schemas.microsoft.com/office/drawing/2014/main" id="{EF3F0B4A-E7E1-AD4F-ADEB-2AB886112D8F}"/>
              </a:ext>
            </a:extLst>
          </p:cNvPr>
          <p:cNvSpPr txBox="1">
            <a:spLocks/>
          </p:cNvSpPr>
          <p:nvPr userDrawn="1"/>
        </p:nvSpPr>
        <p:spPr>
          <a:xfrm>
            <a:off x="250827" y="4479926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400" dirty="0">
                <a:hlinkClick r:id="rId2"/>
              </a:rPr>
              <a:t>www.vgregion.se/fvm</a:t>
            </a:r>
            <a:r>
              <a:rPr lang="sv-SE" sz="1400" dirty="0"/>
              <a:t>                      fvm@vgregion.se</a:t>
            </a:r>
          </a:p>
        </p:txBody>
      </p:sp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132000"/>
            <a:ext cx="3962400" cy="802170"/>
          </a:xfrm>
          <a:prstGeom prst="rect">
            <a:avLst/>
          </a:prstGeom>
        </p:spPr>
      </p:pic>
      <p:sp>
        <p:nvSpPr>
          <p:cNvPr id="9" name="Rubrik 5">
            <a:extLst>
              <a:ext uri="{FF2B5EF4-FFF2-40B4-BE49-F238E27FC236}">
                <a16:creationId xmlns:a16="http://schemas.microsoft.com/office/drawing/2014/main" id="{31FF9E11-EDC2-394A-B6D4-3E5A641C96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1836001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0" name="Rubrik 5">
            <a:extLst>
              <a:ext uri="{FF2B5EF4-FFF2-40B4-BE49-F238E27FC236}">
                <a16:creationId xmlns:a16="http://schemas.microsoft.com/office/drawing/2014/main" id="{0864F4B1-F386-1641-A75E-F3202D47E663}"/>
              </a:ext>
            </a:extLst>
          </p:cNvPr>
          <p:cNvSpPr txBox="1">
            <a:spLocks/>
          </p:cNvSpPr>
          <p:nvPr userDrawn="1"/>
        </p:nvSpPr>
        <p:spPr>
          <a:xfrm>
            <a:off x="250825" y="1260001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420961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och bred 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bild 7">
            <a:extLst>
              <a:ext uri="{FF2B5EF4-FFF2-40B4-BE49-F238E27FC236}">
                <a16:creationId xmlns:a16="http://schemas.microsoft.com/office/drawing/2014/main" id="{3673CF12-2950-0A40-BF01-523B1EDC5B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098000"/>
            <a:ext cx="9144000" cy="33819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83AB45A-1599-4241-A09F-1554FDCDA4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199" y="3085473"/>
            <a:ext cx="3908891" cy="914400"/>
          </a:xfrm>
        </p:spPr>
        <p:txBody>
          <a:bodyPr lIns="180000" tIns="180000" rIns="180000" bIns="180000" anchor="ctr" anchorCtr="0"/>
          <a:lstStyle>
            <a:lvl1pPr marL="0" indent="0">
              <a:buFontTx/>
              <a:buNone/>
              <a:defRPr sz="1800" b="1"/>
            </a:lvl1pPr>
            <a:lvl2pPr>
              <a:defRPr sz="1800"/>
            </a:lvl2pPr>
          </a:lstStyle>
          <a:p>
            <a:pPr lvl="0"/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367683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 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latshållare för innehåll 4">
            <a:extLst>
              <a:ext uri="{FF2B5EF4-FFF2-40B4-BE49-F238E27FC236}">
                <a16:creationId xmlns:a16="http://schemas.microsoft.com/office/drawing/2014/main" id="{B562E97E-7F30-4249-A60D-D8DF7618C1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48" y="3060000"/>
            <a:ext cx="2916000" cy="590332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5EC6EAB-DA79-534D-9EE0-173EE8D3CD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3060000"/>
            <a:ext cx="2797200" cy="577152"/>
          </a:xfrm>
          <a:prstGeom prst="rect">
            <a:avLst/>
          </a:prstGeom>
        </p:spPr>
      </p:pic>
      <p:sp>
        <p:nvSpPr>
          <p:cNvPr id="14" name="Rubrik 5">
            <a:extLst>
              <a:ext uri="{FF2B5EF4-FFF2-40B4-BE49-F238E27FC236}">
                <a16:creationId xmlns:a16="http://schemas.microsoft.com/office/drawing/2014/main" id="{51FD3B0F-56EE-274B-BC60-31E05EBB4F87}"/>
              </a:ext>
            </a:extLst>
          </p:cNvPr>
          <p:cNvSpPr txBox="1">
            <a:spLocks/>
          </p:cNvSpPr>
          <p:nvPr userDrawn="1"/>
        </p:nvSpPr>
        <p:spPr>
          <a:xfrm>
            <a:off x="250827" y="4479926"/>
            <a:ext cx="8325004" cy="50932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150000"/>
              </a:lnSpc>
              <a:spcBef>
                <a:spcPct val="0"/>
              </a:spcBef>
              <a:buNone/>
              <a:defRPr sz="1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1400" dirty="0">
                <a:hlinkClick r:id="rId4"/>
              </a:rPr>
              <a:t>www.vgregion.se/fvm</a:t>
            </a:r>
            <a:r>
              <a:rPr lang="sv-SE" sz="1400" dirty="0"/>
              <a:t>                      fvm@vgregion.se</a:t>
            </a:r>
          </a:p>
        </p:txBody>
      </p:sp>
      <p:sp>
        <p:nvSpPr>
          <p:cNvPr id="15" name="Rubrik 5">
            <a:extLst>
              <a:ext uri="{FF2B5EF4-FFF2-40B4-BE49-F238E27FC236}">
                <a16:creationId xmlns:a16="http://schemas.microsoft.com/office/drawing/2014/main" id="{4D1A2453-A733-0941-8779-7555B2E2E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0826" y="1836001"/>
            <a:ext cx="8642349" cy="87639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ct val="100000"/>
              </a:lnSpc>
              <a:defRPr sz="240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16" name="Rubrik 5">
            <a:extLst>
              <a:ext uri="{FF2B5EF4-FFF2-40B4-BE49-F238E27FC236}">
                <a16:creationId xmlns:a16="http://schemas.microsoft.com/office/drawing/2014/main" id="{AE2C478C-8127-4944-A3C9-1842D510AF2A}"/>
              </a:ext>
            </a:extLst>
          </p:cNvPr>
          <p:cNvSpPr txBox="1">
            <a:spLocks/>
          </p:cNvSpPr>
          <p:nvPr userDrawn="1"/>
        </p:nvSpPr>
        <p:spPr>
          <a:xfrm>
            <a:off x="250825" y="1260001"/>
            <a:ext cx="8642349" cy="94263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sv-SE" sz="3600" dirty="0"/>
              <a:t>Framtidens vårdinformationsmiljö</a:t>
            </a:r>
          </a:p>
        </p:txBody>
      </p:sp>
    </p:spTree>
    <p:extLst>
      <p:ext uri="{BB962C8B-B14F-4D97-AF65-F5344CB8AC3E}">
        <p14:creationId xmlns:p14="http://schemas.microsoft.com/office/powerpoint/2010/main" val="3323096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31268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26" y="0"/>
            <a:ext cx="4029075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5982" y="1580413"/>
            <a:ext cx="4727530" cy="177972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15984" y="3360136"/>
            <a:ext cx="4727529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2624202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722126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114301" y="95250"/>
            <a:ext cx="1114425" cy="11727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7922" y="273844"/>
            <a:ext cx="7737428" cy="99417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1984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algn="l">
              <a:defRPr sz="4400" baseline="0">
                <a:latin typeface="+mj-lt"/>
              </a:defRPr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36891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72999"/>
            <a:ext cx="9141316" cy="17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F953A92-62A1-7840-94F9-0E3E392D95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576650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91" userDrawn="1">
          <p15:clr>
            <a:srgbClr val="FBAE40"/>
          </p15:clr>
        </p15:guide>
        <p15:guide id="3" orient="horz" pos="2822" userDrawn="1">
          <p15:clr>
            <a:srgbClr val="9FCC3B"/>
          </p15:clr>
        </p15:guide>
        <p15:guide id="4" pos="158" userDrawn="1">
          <p15:clr>
            <a:srgbClr val="A4A3A4"/>
          </p15:clr>
        </p15:guide>
        <p15:guide id="5" pos="5602" userDrawn="1">
          <p15:clr>
            <a:srgbClr val="A4A3A4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figurtext och löp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250827" y="302400"/>
            <a:ext cx="8642348" cy="67212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2400" baseline="0"/>
            </a:lvl1pPr>
          </a:lstStyle>
          <a:p>
            <a:r>
              <a:rPr lang="sv-SE" dirty="0"/>
              <a:t>Välj vit eller svart text för kontrast</a:t>
            </a:r>
            <a:br>
              <a:rPr lang="sv-SE" dirty="0"/>
            </a:br>
            <a:endParaRPr lang="sv-SE" dirty="0"/>
          </a:p>
        </p:txBody>
      </p:sp>
      <p:sp useBgFill="1">
        <p:nvSpPr>
          <p:cNvPr id="10" name="Platshållare för innehåll 2">
            <a:extLst>
              <a:ext uri="{FF2B5EF4-FFF2-40B4-BE49-F238E27FC236}">
                <a16:creationId xmlns:a16="http://schemas.microsoft.com/office/drawing/2014/main" id="{5C8AF169-0F38-6545-8505-63FCC5347A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0825" y="1098000"/>
            <a:ext cx="2801366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3883D98A-6975-A745-92E5-87D4E83F9D5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171316" y="1098000"/>
            <a:ext cx="2801367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E7DE67FE-892F-1C43-AF02-C996036DCF7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091807" y="1098000"/>
            <a:ext cx="2801368" cy="34717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/>
            </a:lvl1pPr>
            <a:lvl2pPr marL="358775" indent="0">
              <a:buFontTx/>
              <a:buNone/>
              <a:defRPr sz="1600"/>
            </a:lvl2pPr>
            <a:lvl3pPr marL="539750" indent="0">
              <a:buFontTx/>
              <a:buNone/>
              <a:defRPr sz="1350"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24AF2C5-21C2-BF41-8475-B4B88C3DA0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50824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822D64F5-3E05-9748-B749-180A57E230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171316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74A7529-5335-6543-9096-9170BFF5005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091807" y="2230244"/>
            <a:ext cx="2801366" cy="2249680"/>
          </a:xfrm>
        </p:spPr>
        <p:txBody>
          <a:bodyPr/>
          <a:lstStyle>
            <a:lvl1pPr marL="0" indent="0">
              <a:buFontTx/>
              <a:buNone/>
              <a:defRPr sz="1200" b="0"/>
            </a:lvl1pPr>
            <a:lvl2pPr marL="358775" indent="0">
              <a:buFontTx/>
              <a:buNone/>
              <a:defRPr/>
            </a:lvl2pPr>
            <a:lvl3pPr marL="539750" indent="0">
              <a:buFontTx/>
              <a:buNone/>
              <a:defRPr/>
            </a:lvl3pPr>
            <a:lvl4pPr marL="715962" indent="0">
              <a:buFontTx/>
              <a:buNone/>
              <a:defRPr/>
            </a:lvl4pPr>
            <a:lvl5pPr marL="898525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Platshållare för text 24">
            <a:extLst>
              <a:ext uri="{FF2B5EF4-FFF2-40B4-BE49-F238E27FC236}">
                <a16:creationId xmlns:a16="http://schemas.microsoft.com/office/drawing/2014/main" id="{6A24E9BB-FD9B-0F45-9AA4-45A769EA2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50825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6" name="Platshållare för text 24">
            <a:extLst>
              <a:ext uri="{FF2B5EF4-FFF2-40B4-BE49-F238E27FC236}">
                <a16:creationId xmlns:a16="http://schemas.microsoft.com/office/drawing/2014/main" id="{64BF0BA8-D03D-B048-821F-4578DCC2CF6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1316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27" name="Platshållare för text 24">
            <a:extLst>
              <a:ext uri="{FF2B5EF4-FFF2-40B4-BE49-F238E27FC236}">
                <a16:creationId xmlns:a16="http://schemas.microsoft.com/office/drawing/2014/main" id="{7D68CD20-9C95-544F-AABB-711A6DADC1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1807" y="1455738"/>
            <a:ext cx="2801938" cy="546412"/>
          </a:xfrm>
        </p:spPr>
        <p:txBody>
          <a:bodyPr l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1"/>
            </a:lvl1pPr>
          </a:lstStyle>
          <a:p>
            <a:r>
              <a:rPr lang="sv-SE" dirty="0"/>
              <a:t>Välj vit eller svart text för kontrast</a:t>
            </a:r>
          </a:p>
        </p:txBody>
      </p:sp>
    </p:spTree>
    <p:extLst>
      <p:ext uri="{BB962C8B-B14F-4D97-AF65-F5344CB8AC3E}">
        <p14:creationId xmlns:p14="http://schemas.microsoft.com/office/powerpoint/2010/main" val="168514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8" orient="horz" pos="917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2.xml"/><Relationship Id="rId21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21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image" Target="file://localhost/Volumes/Centralen/HD1/Vastra%20Gotalandsregionen/VGR%2015-2735%20Utveckling%20grafisk%20profil/Mallar%202015/Powerpoint/Dekor_powerpoint/Blue/Dekor_ppt_undersidor_blue.png" TargetMode="Externa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52000" y="302400"/>
            <a:ext cx="8641174" cy="103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999" y="1095376"/>
            <a:ext cx="8641175" cy="338455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 userDrawn="1"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0" name="Platshållare för innehåll 5">
            <a:extLst>
              <a:ext uri="{FF2B5EF4-FFF2-40B4-BE49-F238E27FC236}">
                <a16:creationId xmlns:a16="http://schemas.microsoft.com/office/drawing/2014/main" id="{B1CCF17F-84DD-8246-ABBF-741F9580B456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736" y="4291592"/>
            <a:ext cx="554466" cy="60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2" r:id="rId2"/>
    <p:sldLayoutId id="2147483662" r:id="rId3"/>
    <p:sldLayoutId id="2147483676" r:id="rId4"/>
    <p:sldLayoutId id="2147483677" r:id="rId5"/>
    <p:sldLayoutId id="2147483678" r:id="rId6"/>
    <p:sldLayoutId id="2147483674" r:id="rId7"/>
    <p:sldLayoutId id="2147483655" r:id="rId8"/>
    <p:sldLayoutId id="2147483679" r:id="rId9"/>
    <p:sldLayoutId id="2147483681" r:id="rId10"/>
    <p:sldLayoutId id="2147483680" r:id="rId11"/>
    <p:sldLayoutId id="2147483669" r:id="rId12"/>
    <p:sldLayoutId id="2147483673" r:id="rId13"/>
    <p:sldLayoutId id="2147483654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9" r:link="rId20"/>
        </a:buBlip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9">
          <p15:clr>
            <a:srgbClr val="A4A3A4"/>
          </p15:clr>
        </p15:guide>
        <p15:guide id="2" pos="158">
          <p15:clr>
            <a:srgbClr val="A4A3A4"/>
          </p15:clr>
        </p15:guide>
        <p15:guide id="3" pos="5602">
          <p15:clr>
            <a:srgbClr val="A4A3A4"/>
          </p15:clr>
        </p15:guide>
        <p15:guide id="4" orient="horz" pos="191">
          <p15:clr>
            <a:srgbClr val="F26B43"/>
          </p15:clr>
        </p15:guide>
        <p15:guide id="5" orient="horz" pos="2822">
          <p15:clr>
            <a:srgbClr val="9FCC3B"/>
          </p15:clr>
        </p15:guide>
        <p15:guide id="6" orient="horz" pos="690">
          <p15:clr>
            <a:srgbClr val="9FCC3B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0FA62FD-80B8-4F0A-A30C-CF61CD15A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D0F419C-FEEC-46DB-82C5-EC3876800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34454A-A1FA-4963-A2B0-AA7B3A705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58984-4C9E-4B53-AB9D-7BBD2F94EFD7}" type="datetimeFigureOut">
              <a:rPr lang="sv-SE" smtClean="0"/>
              <a:t>2019-05-27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0D0A9C9-62AA-4F23-BA97-CB658A06C4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29B79EA-CCD4-49A7-85EF-F3C90F27CE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8D86F-6EAA-4E58-AB02-FE1067E3265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07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52000" y="302400"/>
            <a:ext cx="8641174" cy="103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1999" y="1095376"/>
            <a:ext cx="8641175" cy="338455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83388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20" r:link="rId21"/>
        </a:buBlip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256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50" marR="0" indent="-17462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9">
          <p15:clr>
            <a:srgbClr val="A4A3A4"/>
          </p15:clr>
        </p15:guide>
        <p15:guide id="2" pos="158">
          <p15:clr>
            <a:srgbClr val="A4A3A4"/>
          </p15:clr>
        </p15:guide>
        <p15:guide id="3" pos="5602">
          <p15:clr>
            <a:srgbClr val="A4A3A4"/>
          </p15:clr>
        </p15:guide>
        <p15:guide id="4" orient="horz" pos="191">
          <p15:clr>
            <a:srgbClr val="F26B43"/>
          </p15:clr>
        </p15:guide>
        <p15:guide id="5" orient="horz" pos="2822">
          <p15:clr>
            <a:srgbClr val="9FCC3B"/>
          </p15:clr>
        </p15:guide>
        <p15:guide id="6" orient="horz" pos="690">
          <p15:clr>
            <a:srgbClr val="9FCC3B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52000" y="302400"/>
            <a:ext cx="8641174" cy="10368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2000" y="1095377"/>
            <a:ext cx="8641175" cy="338455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6" y="4643361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2019-05-27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30" y="4643361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9251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54" marR="0" indent="-360354" algn="l" defTabSz="685783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20" r:link="rId21"/>
        </a:buBlip>
        <a:tabLst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39737" marR="0" indent="-180971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45" marR="0" indent="-176209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8502" marR="0" indent="-182558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3123" marR="0" indent="-174621" algn="l" defTabSz="685783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1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79">
          <p15:clr>
            <a:srgbClr val="A4A3A4"/>
          </p15:clr>
        </p15:guide>
        <p15:guide id="2" pos="158">
          <p15:clr>
            <a:srgbClr val="A4A3A4"/>
          </p15:clr>
        </p15:guide>
        <p15:guide id="3" pos="5602">
          <p15:clr>
            <a:srgbClr val="A4A3A4"/>
          </p15:clr>
        </p15:guide>
        <p15:guide id="4" orient="horz" pos="191">
          <p15:clr>
            <a:srgbClr val="F26B43"/>
          </p15:clr>
        </p15:guide>
        <p15:guide id="5" orient="horz" pos="2822">
          <p15:clr>
            <a:srgbClr val="9FCC3B"/>
          </p15:clr>
        </p15:guide>
        <p15:guide id="6" orient="horz" pos="690">
          <p15:clr>
            <a:srgbClr val="9FCC3B"/>
          </p15:clr>
        </p15:guide>
        <p15:guide id="8" pos="288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71818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33501" y="1270921"/>
            <a:ext cx="7181849" cy="2966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2615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gregion.se/FV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9.png"/><Relationship Id="rId4" Type="http://schemas.openxmlformats.org/officeDocument/2006/relationships/hyperlink" Target="mailto:fvm@vgregion.s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3.xml"/><Relationship Id="rId6" Type="http://schemas.openxmlformats.org/officeDocument/2006/relationships/image" Target="file://localhost/Volumes/Centralen/HD1/Vastra%20Gotalandsregionen/VGR%2015-2735%20Utveckling%20grafisk%20profil/Mallar%202015/Powerpoint/Dekor_powerpoint/Blue/Bullet_blue.pn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5981" y="1580413"/>
            <a:ext cx="4912545" cy="1779725"/>
          </a:xfrm>
        </p:spPr>
        <p:txBody>
          <a:bodyPr>
            <a:normAutofit fontScale="90000"/>
          </a:bodyPr>
          <a:lstStyle/>
          <a:p>
            <a:r>
              <a:rPr lang="sv-SE" dirty="0"/>
              <a:t>Framtidens vårdinformationsmiljö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02990" y="3381138"/>
            <a:ext cx="5138525" cy="1241822"/>
          </a:xfrm>
        </p:spPr>
        <p:txBody>
          <a:bodyPr>
            <a:normAutofit/>
          </a:bodyPr>
          <a:lstStyle/>
          <a:p>
            <a:r>
              <a:rPr lang="sv-SE" sz="1600" b="1" i="1" dirty="0"/>
              <a:t>Ann-Charlotte Klarén, Projektledare Kommun-FVM, </a:t>
            </a:r>
            <a:br>
              <a:rPr lang="sv-SE" sz="1600" b="1" i="1" dirty="0"/>
            </a:br>
            <a:r>
              <a:rPr lang="sv-SE" sz="1600" b="1" i="1" dirty="0"/>
              <a:t>Lena Ström, Projektledare FVM Kommunsamordning VGR</a:t>
            </a:r>
            <a:endParaRPr lang="sv-SE" sz="1600" b="1" dirty="0"/>
          </a:p>
          <a:p>
            <a:endParaRPr lang="sv-SE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Bildobjekt 3" descr="C:\Users\lenla19\AppData\Local\Microsoft\Windows\Temporary Internet Files\Content.Outlook\P0UGEH69\Fyrbodals hälsoakademi_transparent bakgrund.png">
            <a:extLst>
              <a:ext uri="{FF2B5EF4-FFF2-40B4-BE49-F238E27FC236}">
                <a16:creationId xmlns:a16="http://schemas.microsoft.com/office/drawing/2014/main" id="{05008AF2-468F-4F57-849B-7400FEAFEA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0" y="181204"/>
            <a:ext cx="3490913" cy="31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1B9D0C2-44FB-43E8-8343-A0ECC4AB1AD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6" y="151200"/>
            <a:ext cx="932974" cy="3729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AA5986E7-96BF-48A8-8751-8DC5ABAC875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75" y="154913"/>
            <a:ext cx="2314099" cy="432911"/>
          </a:xfrm>
          <a:prstGeom prst="rect">
            <a:avLst/>
          </a:prstGeom>
          <a:ln>
            <a:noFill/>
          </a:ln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DF072AB-398A-4A27-9979-97FE7E0A383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505" y="4837273"/>
            <a:ext cx="1009174" cy="30622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D2BC0912-44D0-44A9-A415-2B261EE5412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029" y="4622960"/>
            <a:ext cx="1212056" cy="245745"/>
          </a:xfrm>
          <a:prstGeom prst="rect">
            <a:avLst/>
          </a:prstGeom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053412AD-A034-4287-A0B0-5AFF771733D4}"/>
              </a:ext>
            </a:extLst>
          </p:cNvPr>
          <p:cNvGrpSpPr/>
          <p:nvPr/>
        </p:nvGrpSpPr>
        <p:grpSpPr>
          <a:xfrm>
            <a:off x="8382450" y="154912"/>
            <a:ext cx="486229" cy="772456"/>
            <a:chOff x="4311835" y="1449413"/>
            <a:chExt cx="648305" cy="1029943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6B7D8928-578E-4958-AD17-4DA3B8CFC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5665" y="1449413"/>
              <a:ext cx="480646" cy="417195"/>
            </a:xfrm>
            <a:prstGeom prst="rect">
              <a:avLst/>
            </a:prstGeom>
          </p:spPr>
        </p:pic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880EA681-430B-4BAE-A393-6CAB0C477017}"/>
                </a:ext>
              </a:extLst>
            </p:cNvPr>
            <p:cNvSpPr txBox="1"/>
            <p:nvPr/>
          </p:nvSpPr>
          <p:spPr>
            <a:xfrm>
              <a:off x="4311835" y="1802247"/>
              <a:ext cx="648305" cy="677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783"/>
              <a:r>
                <a:rPr lang="sv-SE" dirty="0">
                  <a:solidFill>
                    <a:srgbClr val="006298"/>
                  </a:solidFill>
                  <a:latin typeface="Calibri"/>
                </a:rPr>
                <a:t>GITS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7534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F1EC0AD-35DB-4364-A224-229659B1B8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Rekrytering av medarbete till </a:t>
            </a:r>
            <a:br>
              <a:rPr lang="sv-SE" dirty="0"/>
            </a:br>
            <a:r>
              <a:rPr lang="sv-SE" dirty="0"/>
              <a:t>designarbetet pågår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D638176F-7839-4945-8BC3-4AD4A4F41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100" b="0" dirty="0"/>
              <a:t>Många yrkesgrupper, specialiteter och verksamheter kommer att delta i arbetet med att</a:t>
            </a:r>
          </a:p>
          <a:p>
            <a:pPr lvl="1"/>
            <a:r>
              <a:rPr lang="sv-SE" sz="1800" dirty="0"/>
              <a:t>anpassa Millennium till hälso- och sjukvårdens behov och därigenom påverka framtidens hälso- och sjukvård</a:t>
            </a:r>
          </a:p>
          <a:p>
            <a:pPr lvl="1"/>
            <a:r>
              <a:rPr lang="sv-SE" sz="1800" dirty="0"/>
              <a:t>enas om gemensamma processer och arbetssätt som utvecklar vården</a:t>
            </a:r>
          </a:p>
          <a:p>
            <a:pPr lvl="1"/>
            <a:r>
              <a:rPr lang="sv-SE" sz="1800" dirty="0"/>
              <a:t>komma fram till hur systemet ska användas i olika verksamheter</a:t>
            </a:r>
          </a:p>
        </p:txBody>
      </p:sp>
      <p:pic>
        <p:nvPicPr>
          <p:cNvPr id="16" name="Platshållare för bild 15">
            <a:extLst>
              <a:ext uri="{FF2B5EF4-FFF2-40B4-BE49-F238E27FC236}">
                <a16:creationId xmlns:a16="http://schemas.microsoft.com/office/drawing/2014/main" id="{43205A15-7B62-424C-9B5D-97ADCD15C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" b="30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29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E087276-7C9E-4CF6-AB1B-4D8DF76EB296}"/>
              </a:ext>
            </a:extLst>
          </p:cNvPr>
          <p:cNvSpPr/>
          <p:nvPr/>
        </p:nvSpPr>
        <p:spPr>
          <a:xfrm>
            <a:off x="15" y="1817110"/>
            <a:ext cx="9143985" cy="1285850"/>
          </a:xfrm>
          <a:prstGeom prst="rect">
            <a:avLst/>
          </a:prstGeom>
          <a:solidFill>
            <a:srgbClr val="33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0075" lvl="1" indent="-257175">
              <a:buFont typeface="Arial" panose="020B0604020202020204" pitchFamily="34" charset="0"/>
              <a:buChar char="•"/>
            </a:pP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Varför är vi här och vilka är vi!</a:t>
            </a:r>
            <a:endParaRPr lang="sv-SE" sz="1500" dirty="0">
              <a:solidFill>
                <a:srgbClr val="336890"/>
              </a:solidFill>
              <a:latin typeface="Corbel" panose="020B0503020204020204" pitchFamily="34" charset="0"/>
            </a:endParaRPr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5CDCC86-37A7-4EC9-A41D-09C87E78A529}"/>
              </a:ext>
            </a:extLst>
          </p:cNvPr>
          <p:cNvSpPr txBox="1">
            <a:spLocks/>
          </p:cNvSpPr>
          <p:nvPr/>
        </p:nvSpPr>
        <p:spPr>
          <a:xfrm>
            <a:off x="0" y="2051783"/>
            <a:ext cx="9143985" cy="63400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1" algn="ctr"/>
            <a:r>
              <a:rPr lang="sv-SE" sz="2400" dirty="0">
                <a:solidFill>
                  <a:schemeClr val="bg1"/>
                </a:solidFill>
                <a:latin typeface="Corbel" panose="020B0503020204020204" pitchFamily="34" charset="0"/>
              </a:rPr>
              <a:t>ERBJUDANDET</a:t>
            </a:r>
          </a:p>
        </p:txBody>
      </p:sp>
    </p:spTree>
    <p:extLst>
      <p:ext uri="{BB962C8B-B14F-4D97-AF65-F5344CB8AC3E}">
        <p14:creationId xmlns:p14="http://schemas.microsoft.com/office/powerpoint/2010/main" val="225889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Avtalsstruktur</a:t>
            </a:r>
          </a:p>
        </p:txBody>
      </p:sp>
      <p:graphicFrame>
        <p:nvGraphicFramePr>
          <p:cNvPr id="2" name="Platshållare för innehåll 1">
            <a:extLst>
              <a:ext uri="{FF2B5EF4-FFF2-40B4-BE49-F238E27FC236}">
                <a16:creationId xmlns:a16="http://schemas.microsoft.com/office/drawing/2014/main" id="{6ED744E7-47C6-4DC8-87E4-E618D343B0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181512"/>
              </p:ext>
            </p:extLst>
          </p:nvPr>
        </p:nvGraphicFramePr>
        <p:xfrm>
          <a:off x="252413" y="950913"/>
          <a:ext cx="8639175" cy="3421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3676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 anchor="t" anchorCtr="0">
            <a:noAutofit/>
          </a:bodyPr>
          <a:lstStyle/>
          <a:p>
            <a:r>
              <a:rPr lang="sv-SE" sz="2800" dirty="0"/>
              <a:t>Utskick till respektive kommun</a:t>
            </a:r>
            <a:endParaRPr lang="sv-SE" sz="2800" noProof="1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DDC9C9A-55B1-484A-9C2A-4ED7C62973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0825" y="108000"/>
            <a:ext cx="5012559" cy="709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4CC9AE85-0919-46A7-9A3A-D7894334F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816264"/>
            <a:ext cx="6762226" cy="4093579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sv-SE" sz="1400" dirty="0"/>
              <a:t>Följebrev från VGR Inköp och juridik? (hur avropa)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Länk till presentationsfilmer VGR/VästKom (Cerner?)?? Under planering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Inklusive följebrev VästKom: Erbjudandet till kommunerna om stöd i besluts- och analysprocessen</a:t>
            </a:r>
          </a:p>
          <a:p>
            <a:pPr>
              <a:buFont typeface="+mj-lt"/>
              <a:buAutoNum type="arabicPeriod"/>
            </a:pPr>
            <a:r>
              <a:rPr lang="sv-SE" sz="1400" dirty="0"/>
              <a:t>Avrop Millenium – Kommunala Optioner från Cerner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Avtal avrop inklusive bilagor avropet refererar till i leveransavtalet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Länk till 4 filmer (utvalda scenarier för att beskriva funktionalitet)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800" dirty="0"/>
              <a:t>Företagspresentation Cerner (ca 15 Min)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800" dirty="0"/>
              <a:t>Option 1 Informationsutbyte (ca 45 min)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800" dirty="0"/>
              <a:t>Option 1 + 3 Kommunal Hälso- och sjukvård (ca 70 min)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800" dirty="0"/>
              <a:t>Option 1 + 2 Elevhälsa (ca 60 min)</a:t>
            </a:r>
          </a:p>
          <a:p>
            <a:pPr>
              <a:buFont typeface="+mj-lt"/>
              <a:buAutoNum type="arabicPeriod"/>
            </a:pPr>
            <a:r>
              <a:rPr lang="sv-SE" sz="1400" dirty="0"/>
              <a:t>Samverkansavtal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Bilaga 1 Samverkansmodell implementering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v-SE" sz="950" dirty="0"/>
              <a:t>Bilaga 1a Tjänstekatalog och prislista </a:t>
            </a:r>
          </a:p>
          <a:p>
            <a:pPr>
              <a:buFont typeface="+mj-lt"/>
              <a:buAutoNum type="arabicPeriod"/>
            </a:pPr>
            <a:r>
              <a:rPr lang="sv-SE" sz="1400" dirty="0"/>
              <a:t>Driftsavtal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400" dirty="0"/>
              <a:t> </a:t>
            </a:r>
            <a:r>
              <a:rPr lang="sv-SE" sz="1200" dirty="0"/>
              <a:t>Version 0.8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dirty="0"/>
              <a:t>Sammanhangs </a:t>
            </a:r>
            <a:r>
              <a:rPr lang="sv-SE" sz="1200" dirty="0" err="1"/>
              <a:t>ppt</a:t>
            </a:r>
            <a:r>
              <a:rPr lang="sv-SE" sz="1200" dirty="0"/>
              <a:t>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sz="1200" b="0" dirty="0"/>
              <a:t>Exempel kalkyl snurra</a:t>
            </a:r>
            <a:br>
              <a:rPr lang="sv-SE" b="0" dirty="0"/>
            </a:br>
            <a:br>
              <a:rPr lang="sv-SE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9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51F38D-777C-4673-93F2-F0EADDBE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Millennium - funktionella beskrivningar i form av 4 filmer ca 4 timmar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3E0E68A-0BB0-4B79-A5DD-6DF23CFD56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4585DEC-C0D2-4371-BA09-484907811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AA1CFDE-D67C-4CD7-B0A6-B6F43FA93C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2" t="15712" r="32479" b="25343"/>
          <a:stretch/>
        </p:blipFill>
        <p:spPr>
          <a:xfrm>
            <a:off x="433556" y="2976846"/>
            <a:ext cx="2476878" cy="171316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7FA3266C-77A5-411C-984D-55B8371775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14" t="21587" r="37976" b="26773"/>
          <a:stretch/>
        </p:blipFill>
        <p:spPr>
          <a:xfrm>
            <a:off x="5934704" y="2933284"/>
            <a:ext cx="2963233" cy="1763486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ADC605C9-2A7F-4511-A6D5-87C4C00629E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81" t="29630" r="39643" b="8817"/>
          <a:stretch/>
        </p:blipFill>
        <p:spPr>
          <a:xfrm>
            <a:off x="3300758" y="2976847"/>
            <a:ext cx="2443557" cy="1763486"/>
          </a:xfrm>
          <a:prstGeom prst="rect">
            <a:avLst/>
          </a:prstGeom>
        </p:spPr>
      </p:pic>
      <p:pic>
        <p:nvPicPr>
          <p:cNvPr id="3" name="Platshållare för innehåll 2">
            <a:extLst>
              <a:ext uri="{FF2B5EF4-FFF2-40B4-BE49-F238E27FC236}">
                <a16:creationId xmlns:a16="http://schemas.microsoft.com/office/drawing/2014/main" id="{79D1214B-825E-4CBA-B5CB-FAF86A627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433556" y="949689"/>
            <a:ext cx="2255784" cy="1269812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01BA860A-9000-4A80-B0C7-F1DDA0BF536A}"/>
              </a:ext>
            </a:extLst>
          </p:cNvPr>
          <p:cNvSpPr txBox="1"/>
          <p:nvPr/>
        </p:nvSpPr>
        <p:spPr>
          <a:xfrm>
            <a:off x="433556" y="2421273"/>
            <a:ext cx="22557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/>
              </a:rPr>
              <a:t>Option 1</a:t>
            </a:r>
            <a:br>
              <a:rPr lang="sv-SE" dirty="0">
                <a:solidFill>
                  <a:srgbClr val="000000"/>
                </a:solidFill>
                <a:latin typeface="Calibri"/>
              </a:rPr>
            </a:br>
            <a:r>
              <a:rPr lang="sv-SE" dirty="0">
                <a:solidFill>
                  <a:srgbClr val="000000"/>
                </a:solidFill>
                <a:latin typeface="Calibri"/>
              </a:rPr>
              <a:t> Informationsutbyte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360B5922-9717-4417-A66A-2C319746D410}"/>
              </a:ext>
            </a:extLst>
          </p:cNvPr>
          <p:cNvSpPr txBox="1"/>
          <p:nvPr/>
        </p:nvSpPr>
        <p:spPr>
          <a:xfrm>
            <a:off x="3300758" y="2640526"/>
            <a:ext cx="22557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/>
              </a:rPr>
              <a:t>Option 2 Elevhälsa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98A7E46D-BB7E-45A4-B1D5-204E8055000E}"/>
              </a:ext>
            </a:extLst>
          </p:cNvPr>
          <p:cNvSpPr txBox="1"/>
          <p:nvPr/>
        </p:nvSpPr>
        <p:spPr>
          <a:xfrm>
            <a:off x="5934703" y="2629021"/>
            <a:ext cx="296323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000000"/>
                </a:solidFill>
                <a:latin typeface="Calibri"/>
              </a:rPr>
              <a:t>Option 3 Kommunal hälso-och sjukvård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C0D26AE4-8F90-425C-8188-A4816B8E2A2B}"/>
              </a:ext>
            </a:extLst>
          </p:cNvPr>
          <p:cNvPicPr/>
          <p:nvPr/>
        </p:nvPicPr>
        <p:blipFill rotWithShape="1">
          <a:blip r:embed="rId7"/>
          <a:srcRect l="29100" t="30375" r="35822" b="25730"/>
          <a:stretch/>
        </p:blipFill>
        <p:spPr bwMode="auto">
          <a:xfrm>
            <a:off x="6189939" y="610003"/>
            <a:ext cx="2464940" cy="1811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8B5085CA-2E9E-4259-9584-FEC74C0282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93" t="23774" r="34899" b="26169"/>
          <a:stretch/>
        </p:blipFill>
        <p:spPr>
          <a:xfrm>
            <a:off x="3184129" y="570660"/>
            <a:ext cx="2255785" cy="1889954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D6487E1E-81C4-4194-8614-788C9F302D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617" y="570659"/>
            <a:ext cx="7526165" cy="4293480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8F178E66-012C-4AC0-B209-7CC943D8230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742" t="11095" r="5350"/>
          <a:stretch/>
        </p:blipFill>
        <p:spPr>
          <a:xfrm>
            <a:off x="433556" y="570658"/>
            <a:ext cx="8221323" cy="457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1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24C7E1-0DBD-49C9-BAD3-05FFC704A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6" y="179571"/>
            <a:ext cx="8642349" cy="672128"/>
          </a:xfrm>
        </p:spPr>
        <p:txBody>
          <a:bodyPr/>
          <a:lstStyle/>
          <a:p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Samverkansavtal &amp; Samverkansmodell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6EEEF72-0162-4D6E-9E9C-98D1ED388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7" y="1149180"/>
            <a:ext cx="8408678" cy="3381925"/>
          </a:xfrm>
        </p:spPr>
        <p:txBody>
          <a:bodyPr/>
          <a:lstStyle/>
          <a:p>
            <a:pPr lvl="0"/>
            <a:r>
              <a:rPr lang="en-US" sz="2100" dirty="0" err="1"/>
              <a:t>Samverkansavtal</a:t>
            </a:r>
            <a:r>
              <a:rPr lang="en-US" sz="2100" dirty="0"/>
              <a:t> VGR/VGK</a:t>
            </a:r>
          </a:p>
          <a:p>
            <a:pPr lvl="1"/>
            <a:r>
              <a:rPr lang="en-US" dirty="0" err="1"/>
              <a:t>Kompletterar</a:t>
            </a:r>
            <a:r>
              <a:rPr lang="en-US" dirty="0"/>
              <a:t> </a:t>
            </a:r>
            <a:r>
              <a:rPr lang="en-US" dirty="0" err="1"/>
              <a:t>leveransavtalet</a:t>
            </a:r>
            <a:endParaRPr lang="en-US" dirty="0"/>
          </a:p>
          <a:p>
            <a:pPr lvl="1"/>
            <a:r>
              <a:rPr lang="en-US" b="0" dirty="0" err="1"/>
              <a:t>Reglerar</a:t>
            </a:r>
            <a:r>
              <a:rPr lang="en-US" b="0" dirty="0"/>
              <a:t> former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b="1" i="1" dirty="0" err="1"/>
              <a:t>samverkan</a:t>
            </a:r>
            <a:r>
              <a:rPr lang="en-US" b="1" i="1" dirty="0"/>
              <a:t> </a:t>
            </a:r>
            <a:r>
              <a:rPr lang="en-US" dirty="0"/>
              <a:t>under </a:t>
            </a:r>
            <a:r>
              <a:rPr lang="en-US" dirty="0" err="1"/>
              <a:t>avtalsperioden</a:t>
            </a:r>
            <a:endParaRPr lang="en-US" dirty="0"/>
          </a:p>
          <a:p>
            <a:pPr lvl="1"/>
            <a:r>
              <a:rPr lang="en-US" b="1" i="1" dirty="0" err="1"/>
              <a:t>Ansvarsfördelning</a:t>
            </a:r>
            <a:r>
              <a:rPr lang="en-US" i="1" dirty="0"/>
              <a:t> </a:t>
            </a:r>
            <a:r>
              <a:rPr lang="en-US" b="0" dirty="0" err="1"/>
              <a:t>i</a:t>
            </a:r>
            <a:r>
              <a:rPr lang="en-US" b="0" dirty="0"/>
              <a:t> </a:t>
            </a:r>
            <a:r>
              <a:rPr lang="en-US" b="0" dirty="0" err="1"/>
              <a:t>f</a:t>
            </a:r>
            <a:r>
              <a:rPr lang="en-US" dirty="0" err="1"/>
              <a:t>örhållan</a:t>
            </a:r>
            <a:r>
              <a:rPr lang="en-US" b="0" dirty="0" err="1"/>
              <a:t>de</a:t>
            </a:r>
            <a:r>
              <a:rPr lang="en-US" b="0" dirty="0"/>
              <a:t> till </a:t>
            </a:r>
            <a:r>
              <a:rPr lang="en-US" b="0" dirty="0" err="1"/>
              <a:t>leverantören</a:t>
            </a:r>
            <a:endParaRPr lang="en-US" b="0" dirty="0"/>
          </a:p>
          <a:p>
            <a:pPr lvl="1"/>
            <a:r>
              <a:rPr lang="en-US" b="0" dirty="0" err="1"/>
              <a:t>Etablering</a:t>
            </a:r>
            <a:r>
              <a:rPr lang="en-US" b="0" dirty="0"/>
              <a:t> </a:t>
            </a:r>
            <a:r>
              <a:rPr lang="en-US" b="1" i="1" dirty="0" err="1"/>
              <a:t>samverkansorgan</a:t>
            </a:r>
            <a:r>
              <a:rPr lang="en-US" b="0" i="1" dirty="0"/>
              <a:t> </a:t>
            </a:r>
          </a:p>
          <a:p>
            <a:pPr lvl="2"/>
            <a:r>
              <a:rPr lang="en-US" b="0" dirty="0" err="1"/>
              <a:t>för</a:t>
            </a:r>
            <a:r>
              <a:rPr lang="en-US" b="0" dirty="0"/>
              <a:t> </a:t>
            </a:r>
            <a:r>
              <a:rPr lang="en-US" b="0" dirty="0" err="1"/>
              <a:t>att</a:t>
            </a:r>
            <a:r>
              <a:rPr lang="en-US" b="0" dirty="0"/>
              <a:t> </a:t>
            </a:r>
            <a:r>
              <a:rPr lang="en-US" b="0" dirty="0" err="1"/>
              <a:t>samordna</a:t>
            </a:r>
            <a:r>
              <a:rPr lang="en-US" b="0" dirty="0"/>
              <a:t> VGRs </a:t>
            </a:r>
            <a:r>
              <a:rPr lang="en-US" b="0" dirty="0" err="1"/>
              <a:t>och</a:t>
            </a:r>
            <a:r>
              <a:rPr lang="en-US" b="0" dirty="0"/>
              <a:t> </a:t>
            </a:r>
            <a:r>
              <a:rPr lang="en-US" b="0" dirty="0" err="1"/>
              <a:t>kommunerna</a:t>
            </a:r>
            <a:r>
              <a:rPr lang="en-US" dirty="0" err="1"/>
              <a:t>s</a:t>
            </a:r>
            <a:r>
              <a:rPr lang="en-US" dirty="0"/>
              <a:t> </a:t>
            </a:r>
            <a:r>
              <a:rPr lang="en-US" dirty="0" err="1"/>
              <a:t>önskemål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krav</a:t>
            </a:r>
            <a:r>
              <a:rPr lang="en-US" dirty="0"/>
              <a:t> I </a:t>
            </a:r>
            <a:r>
              <a:rPr lang="en-US" dirty="0" err="1"/>
              <a:t>förhållande</a:t>
            </a:r>
            <a:r>
              <a:rPr lang="en-US" dirty="0"/>
              <a:t> till Cerner</a:t>
            </a:r>
          </a:p>
          <a:p>
            <a:pPr lvl="2"/>
            <a:r>
              <a:rPr lang="en-US" dirty="0"/>
              <a:t> </a:t>
            </a:r>
            <a:r>
              <a:rPr lang="en-US" dirty="0" err="1"/>
              <a:t>möjliggöra</a:t>
            </a:r>
            <a:r>
              <a:rPr lang="en-US" dirty="0"/>
              <a:t> </a:t>
            </a:r>
            <a:r>
              <a:rPr lang="en-US" dirty="0" err="1"/>
              <a:t>ett</a:t>
            </a:r>
            <a:r>
              <a:rPr lang="en-US" dirty="0"/>
              <a:t> </a:t>
            </a:r>
            <a:r>
              <a:rPr lang="en-US" dirty="0" err="1"/>
              <a:t>mer</a:t>
            </a:r>
            <a:r>
              <a:rPr lang="en-US" dirty="0"/>
              <a:t> </a:t>
            </a:r>
            <a:r>
              <a:rPr lang="en-US" dirty="0" err="1"/>
              <a:t>effektivt</a:t>
            </a:r>
            <a:r>
              <a:rPr lang="en-US" dirty="0"/>
              <a:t> </a:t>
            </a:r>
            <a:r>
              <a:rPr lang="en-US" dirty="0" err="1"/>
              <a:t>beslutsfattande</a:t>
            </a:r>
            <a:br>
              <a:rPr lang="en-US" b="0" dirty="0"/>
            </a:br>
            <a:endParaRPr lang="en-US" b="0" dirty="0"/>
          </a:p>
          <a:p>
            <a:pPr lvl="0"/>
            <a:r>
              <a:rPr lang="en-US" sz="2100" dirty="0" err="1"/>
              <a:t>Samverkansmodell</a:t>
            </a:r>
            <a:r>
              <a:rPr lang="en-US" sz="2100" dirty="0"/>
              <a:t>, </a:t>
            </a:r>
            <a:r>
              <a:rPr lang="en-US" sz="2100" dirty="0" err="1"/>
              <a:t>bilaga</a:t>
            </a:r>
            <a:r>
              <a:rPr lang="en-US" sz="2100" dirty="0"/>
              <a:t> 1 VGR/VGK/VästKom</a:t>
            </a:r>
          </a:p>
          <a:p>
            <a:pPr lvl="1"/>
            <a:r>
              <a:rPr lang="en-US" b="0" dirty="0"/>
              <a:t> </a:t>
            </a:r>
            <a:r>
              <a:rPr lang="en-US" dirty="0" err="1"/>
              <a:t>R</a:t>
            </a:r>
            <a:r>
              <a:rPr lang="en-US" b="0" dirty="0" err="1"/>
              <a:t>eglerar</a:t>
            </a:r>
            <a:r>
              <a:rPr lang="en-US" b="0" dirty="0"/>
              <a:t> former </a:t>
            </a:r>
            <a:r>
              <a:rPr lang="en-US" b="0" dirty="0" err="1"/>
              <a:t>för</a:t>
            </a:r>
            <a:r>
              <a:rPr lang="en-US" b="0" dirty="0"/>
              <a:t> </a:t>
            </a:r>
            <a:r>
              <a:rPr lang="en-US" b="1" i="1" dirty="0" err="1"/>
              <a:t>samverkan</a:t>
            </a:r>
            <a:r>
              <a:rPr lang="en-US" b="1" i="1" dirty="0"/>
              <a:t> </a:t>
            </a:r>
            <a:r>
              <a:rPr lang="en-US" b="0" dirty="0" err="1"/>
              <a:t>och</a:t>
            </a:r>
            <a:r>
              <a:rPr lang="en-US" b="0" dirty="0"/>
              <a:t> </a:t>
            </a:r>
            <a:r>
              <a:rPr lang="en-US" b="1" i="1" dirty="0" err="1"/>
              <a:t>ansvarsfördelning</a:t>
            </a:r>
            <a:r>
              <a:rPr lang="en-US" b="1" i="1" dirty="0"/>
              <a:t> </a:t>
            </a:r>
            <a:r>
              <a:rPr lang="en-US" dirty="0"/>
              <a:t>under </a:t>
            </a:r>
            <a:r>
              <a:rPr lang="en-US" dirty="0" err="1"/>
              <a:t>implementationen</a:t>
            </a:r>
            <a:r>
              <a:rPr lang="en-US" dirty="0"/>
              <a:t> av </a:t>
            </a:r>
            <a:r>
              <a:rPr lang="en-US" dirty="0" err="1"/>
              <a:t>Millenium</a:t>
            </a:r>
            <a:br>
              <a:rPr lang="en-US" dirty="0"/>
            </a:br>
            <a:endParaRPr lang="en-US" b="0" dirty="0"/>
          </a:p>
          <a:p>
            <a:br>
              <a:rPr lang="en-US" dirty="0"/>
            </a:b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730865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8935" y="1370581"/>
            <a:ext cx="4753316" cy="3875087"/>
          </a:xfrm>
        </p:spPr>
        <p:txBody>
          <a:bodyPr/>
          <a:lstStyle/>
          <a:p>
            <a:pPr marL="0" indent="0" algn="ctr">
              <a:buNone/>
            </a:pPr>
            <a:r>
              <a:rPr lang="sv-SE" sz="3000" dirty="0"/>
              <a:t>VGR kommer leverera funktionalitet inom FVM som tjänster till kommun och privata vårdgivare</a:t>
            </a:r>
          </a:p>
          <a:p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329FDD8C-DABF-44A1-BC58-FC18ED086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t="26695" r="62269" b="9950"/>
          <a:stretch/>
        </p:blipFill>
        <p:spPr>
          <a:xfrm>
            <a:off x="5281683" y="403050"/>
            <a:ext cx="3367585" cy="44229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C29C9F4-0CE1-4CF5-8904-087C3EE0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Drift- och förvaltningsavtal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971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2000" y="318569"/>
            <a:ext cx="8640000" cy="615950"/>
          </a:xfrm>
        </p:spPr>
        <p:txBody>
          <a:bodyPr/>
          <a:lstStyle/>
          <a:p>
            <a:r>
              <a:rPr lang="sv-SE" dirty="0"/>
              <a:t>Mer om framtidens vårdinformationsmiljö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52000" y="1060984"/>
            <a:ext cx="4536000" cy="3384000"/>
          </a:xfrm>
        </p:spPr>
        <p:txBody>
          <a:bodyPr/>
          <a:lstStyle/>
          <a:p>
            <a:r>
              <a:rPr lang="sv-SE" sz="2100" b="0" dirty="0"/>
              <a:t>Fakta och nyheter, </a:t>
            </a:r>
            <a:br>
              <a:rPr lang="sv-SE" sz="2100" b="0" dirty="0"/>
            </a:br>
            <a:r>
              <a:rPr lang="sv-SE" sz="2100" b="0" dirty="0"/>
              <a:t>kontaktuppgifter och </a:t>
            </a:r>
            <a:br>
              <a:rPr lang="sv-SE" sz="2100" b="0" dirty="0"/>
            </a:br>
            <a:r>
              <a:rPr lang="sv-SE" sz="2100" b="0" dirty="0"/>
              <a:t>frågor och svar: </a:t>
            </a:r>
            <a:br>
              <a:rPr lang="sv-SE" sz="2100" b="0" dirty="0"/>
            </a:br>
            <a:r>
              <a:rPr lang="sv-SE" sz="2100" b="0" dirty="0">
                <a:hlinkClick r:id="rId3"/>
              </a:rPr>
              <a:t>vgregion.se/FVM</a:t>
            </a:r>
            <a:endParaRPr lang="sv-SE" sz="2100" b="0" dirty="0"/>
          </a:p>
          <a:p>
            <a:pPr marL="355600" lvl="2" indent="0">
              <a:buNone/>
            </a:pPr>
            <a:r>
              <a:rPr lang="sv-SE" sz="2100" dirty="0"/>
              <a:t>vastkom.se/FVM</a:t>
            </a:r>
            <a:br>
              <a:rPr lang="sv-SE" sz="1850" b="0" dirty="0"/>
            </a:br>
            <a:endParaRPr lang="sv-SE" sz="1850" b="0" dirty="0"/>
          </a:p>
          <a:p>
            <a:r>
              <a:rPr lang="sv-SE" sz="2100" b="0" dirty="0"/>
              <a:t>Frågor, synpunkter </a:t>
            </a:r>
            <a:br>
              <a:rPr lang="sv-SE" sz="2100" b="0" dirty="0"/>
            </a:br>
            <a:r>
              <a:rPr lang="sv-SE" sz="2100" b="0" dirty="0"/>
              <a:t>och förslag?</a:t>
            </a:r>
            <a:br>
              <a:rPr lang="sv-SE" sz="2100" b="0" dirty="0"/>
            </a:br>
            <a:r>
              <a:rPr lang="sv-SE" sz="2100" b="0" dirty="0"/>
              <a:t>Hör av dig till </a:t>
            </a:r>
            <a:br>
              <a:rPr lang="sv-SE" sz="2100" b="0" dirty="0"/>
            </a:br>
            <a:r>
              <a:rPr lang="sv-SE" sz="2100" b="0" dirty="0">
                <a:hlinkClick r:id="rId4"/>
              </a:rPr>
              <a:t>fvm@vgregion.se</a:t>
            </a:r>
            <a:endParaRPr lang="sv-SE" sz="2100" b="0" dirty="0"/>
          </a:p>
        </p:txBody>
      </p:sp>
      <p:pic>
        <p:nvPicPr>
          <p:cNvPr id="5" name="Platshållare för innehåll 7">
            <a:extLst>
              <a:ext uri="{FF2B5EF4-FFF2-40B4-BE49-F238E27FC236}">
                <a16:creationId xmlns:a16="http://schemas.microsoft.com/office/drawing/2014/main" id="{B20FA5E4-774F-4EF4-9D1D-C71843C7D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4" y="934519"/>
            <a:ext cx="5056063" cy="38076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96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E0E9E24F-E4F2-EC4B-9651-FB1965A8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Ett samarbete mellan Västra Götalandsregionen</a:t>
            </a:r>
            <a:br>
              <a:rPr lang="sv-SE" dirty="0"/>
            </a:br>
            <a:r>
              <a:rPr lang="sv-SE" dirty="0"/>
              <a:t>och kommunerna i Västra Götaland</a:t>
            </a:r>
          </a:p>
        </p:txBody>
      </p:sp>
    </p:spTree>
    <p:extLst>
      <p:ext uri="{BB962C8B-B14F-4D97-AF65-F5344CB8AC3E}">
        <p14:creationId xmlns:p14="http://schemas.microsoft.com/office/powerpoint/2010/main" val="387170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6ED26A17-E3F1-460F-AAC1-D516B81E278D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2" t="17322" r="3381" b="30208"/>
          <a:stretch/>
        </p:blipFill>
        <p:spPr>
          <a:xfrm>
            <a:off x="-299901" y="1646791"/>
            <a:ext cx="9443901" cy="3324224"/>
          </a:xfrm>
          <a:prstGeom prst="rect">
            <a:avLst/>
          </a:prstGeom>
          <a:effectLst>
            <a:softEdge rad="0"/>
          </a:effectLst>
        </p:spPr>
      </p:pic>
      <p:sp>
        <p:nvSpPr>
          <p:cNvPr id="6" name="Rubrik 5">
            <a:extLst>
              <a:ext uri="{FF2B5EF4-FFF2-40B4-BE49-F238E27FC236}">
                <a16:creationId xmlns:a16="http://schemas.microsoft.com/office/drawing/2014/main" id="{4F8F3DF6-9E6C-4760-B93A-7E1F1486D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78892"/>
            <a:ext cx="8858250" cy="1768958"/>
          </a:xfrm>
        </p:spPr>
        <p:txBody>
          <a:bodyPr>
            <a:normAutofit/>
          </a:bodyPr>
          <a:lstStyle/>
          <a:p>
            <a:r>
              <a:rPr lang="sv-SE" sz="3000" dirty="0"/>
              <a:t>Vi i Västra Götaland skapar en modern vård-informationsmiljö som ger invånarna en tillgänglig hälso- och sjukvård med hög kvalitet och stor delaktighet</a:t>
            </a:r>
          </a:p>
        </p:txBody>
      </p:sp>
    </p:spTree>
    <p:extLst>
      <p:ext uri="{BB962C8B-B14F-4D97-AF65-F5344CB8AC3E}">
        <p14:creationId xmlns:p14="http://schemas.microsoft.com/office/powerpoint/2010/main" val="284841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97CD53-E6F1-4F01-9FC0-0B4D30106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915627"/>
            <a:ext cx="8093825" cy="1472149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sz="3600" dirty="0"/>
              <a:t>Tillsammans skapar vi Framtidens vårdinformationsmiljö till nytta för invånaren</a:t>
            </a:r>
            <a:br>
              <a:rPr lang="sv-SE" dirty="0"/>
            </a:br>
            <a:endParaRPr lang="sv-SE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A708079-4988-4DEB-96C5-7E5D591FF481}"/>
              </a:ext>
            </a:extLst>
          </p:cNvPr>
          <p:cNvSpPr txBox="1"/>
          <p:nvPr/>
        </p:nvSpPr>
        <p:spPr>
          <a:xfrm>
            <a:off x="3530184" y="3387776"/>
            <a:ext cx="59136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dirty="0">
                <a:solidFill>
                  <a:schemeClr val="bg1"/>
                </a:solidFill>
              </a:rPr>
              <a:t>Trollhättan 2018-05-28 Ann-Charlotte Klarén, VästKom och Lena Ström ,VGR </a:t>
            </a:r>
          </a:p>
        </p:txBody>
      </p:sp>
    </p:spTree>
    <p:extLst>
      <p:ext uri="{BB962C8B-B14F-4D97-AF65-F5344CB8AC3E}">
        <p14:creationId xmlns:p14="http://schemas.microsoft.com/office/powerpoint/2010/main" val="4581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räd, gräs, utomhus, väg&#10;&#10;Beskrivning genererad med mycket hög exakthet">
            <a:extLst>
              <a:ext uri="{FF2B5EF4-FFF2-40B4-BE49-F238E27FC236}">
                <a16:creationId xmlns:a16="http://schemas.microsoft.com/office/drawing/2014/main" id="{172E6DB4-F6D0-4D0F-9F9D-D6C11C3103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2412" cy="5149312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81F97537-4468-4CD8-8764-3590EDE41738}"/>
              </a:ext>
            </a:extLst>
          </p:cNvPr>
          <p:cNvSpPr/>
          <p:nvPr/>
        </p:nvSpPr>
        <p:spPr>
          <a:xfrm>
            <a:off x="-1572" y="4740231"/>
            <a:ext cx="9143984" cy="461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pic>
        <p:nvPicPr>
          <p:cNvPr id="5" name="Picture 2" descr="http://www.vastkom.se/images/18.297166351446dc3b40c480d/1395735946295/vastkom1_rgb.jpg">
            <a:extLst>
              <a:ext uri="{FF2B5EF4-FFF2-40B4-BE49-F238E27FC236}">
                <a16:creationId xmlns:a16="http://schemas.microsoft.com/office/drawing/2014/main" id="{282130F7-97FF-441B-9D2A-0F9032B8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91" y="4781162"/>
            <a:ext cx="264818" cy="2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A1DDC2A-7CA6-4825-B529-00A318E452BA}"/>
              </a:ext>
            </a:extLst>
          </p:cNvPr>
          <p:cNvCxnSpPr>
            <a:cxnSpLocks/>
          </p:cNvCxnSpPr>
          <p:nvPr/>
        </p:nvCxnSpPr>
        <p:spPr>
          <a:xfrm>
            <a:off x="0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9C0D0A6-DA7E-4957-8116-9E8912559957}"/>
              </a:ext>
            </a:extLst>
          </p:cNvPr>
          <p:cNvCxnSpPr>
            <a:cxnSpLocks/>
          </p:cNvCxnSpPr>
          <p:nvPr/>
        </p:nvCxnSpPr>
        <p:spPr>
          <a:xfrm>
            <a:off x="4704409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D34D3E4E-A872-4A88-856E-B65833181C7D}"/>
              </a:ext>
            </a:extLst>
          </p:cNvPr>
          <p:cNvSpPr/>
          <p:nvPr/>
        </p:nvSpPr>
        <p:spPr>
          <a:xfrm>
            <a:off x="0" y="1954240"/>
            <a:ext cx="9143985" cy="1235020"/>
          </a:xfrm>
          <a:prstGeom prst="rect">
            <a:avLst/>
          </a:prstGeom>
          <a:solidFill>
            <a:srgbClr val="33689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9F2518DE-41D3-40C0-95A4-866FA1C42062}"/>
              </a:ext>
            </a:extLst>
          </p:cNvPr>
          <p:cNvSpPr txBox="1">
            <a:spLocks/>
          </p:cNvSpPr>
          <p:nvPr/>
        </p:nvSpPr>
        <p:spPr>
          <a:xfrm>
            <a:off x="151913" y="2232776"/>
            <a:ext cx="8575356" cy="634007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>
                <a:solidFill>
                  <a:schemeClr val="bg1"/>
                </a:solidFill>
                <a:latin typeface="Corbel" panose="020B0503020204020204" pitchFamily="34" charset="0"/>
              </a:rPr>
              <a:t>Invånarnas resa genom vården blir enklare genom att både </a:t>
            </a:r>
            <a:r>
              <a:rPr lang="sv-SE" sz="2400" b="1">
                <a:solidFill>
                  <a:schemeClr val="bg1"/>
                </a:solidFill>
                <a:latin typeface="Corbel" panose="020B0503020204020204" pitchFamily="34" charset="0"/>
              </a:rPr>
              <a:t>Västra Götalandsregionen</a:t>
            </a:r>
            <a:r>
              <a:rPr lang="sv-SE" sz="2400">
                <a:solidFill>
                  <a:schemeClr val="bg1"/>
                </a:solidFill>
                <a:latin typeface="Corbel" panose="020B0503020204020204" pitchFamily="34" charset="0"/>
              </a:rPr>
              <a:t> och alla de </a:t>
            </a:r>
            <a:r>
              <a:rPr lang="sv-SE" sz="2400" b="1">
                <a:solidFill>
                  <a:schemeClr val="bg1"/>
                </a:solidFill>
                <a:latin typeface="Corbel" panose="020B0503020204020204" pitchFamily="34" charset="0"/>
              </a:rPr>
              <a:t>49 kommunerna </a:t>
            </a:r>
            <a:r>
              <a:rPr lang="sv-SE" sz="2400">
                <a:solidFill>
                  <a:schemeClr val="bg1"/>
                </a:solidFill>
                <a:latin typeface="Corbel" panose="020B0503020204020204" pitchFamily="34" charset="0"/>
              </a:rPr>
              <a:t>deltar i arbetet</a:t>
            </a:r>
            <a:endParaRPr lang="sv-SE" sz="2400">
              <a:solidFill>
                <a:schemeClr val="bg1"/>
              </a:solidFill>
              <a:latin typeface="AR ESSENCE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C39B0B-EEBF-4BA1-80AE-7169671999DB}"/>
              </a:ext>
            </a:extLst>
          </p:cNvPr>
          <p:cNvSpPr txBox="1"/>
          <p:nvPr/>
        </p:nvSpPr>
        <p:spPr>
          <a:xfrm>
            <a:off x="3607999" y="2400300"/>
            <a:ext cx="2057400" cy="2251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1013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2473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ktangel 50"/>
          <p:cNvSpPr/>
          <p:nvPr/>
        </p:nvSpPr>
        <p:spPr>
          <a:xfrm>
            <a:off x="0" y="4534223"/>
            <a:ext cx="9144000" cy="50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-22367"/>
            <a:ext cx="8815478" cy="839641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200" dirty="0"/>
              <a:t>Behov av att kommunicera känslig information </a:t>
            </a:r>
            <a:br>
              <a:rPr lang="sv-SE" sz="3200" dirty="0"/>
            </a:br>
            <a:r>
              <a:rPr lang="sv-SE" sz="3200" dirty="0"/>
              <a:t>socialtjänst och sjukvård</a:t>
            </a:r>
          </a:p>
        </p:txBody>
      </p:sp>
      <p:sp>
        <p:nvSpPr>
          <p:cNvPr id="13" name="Rundad rektangulär pratbubbla 12"/>
          <p:cNvSpPr/>
          <p:nvPr/>
        </p:nvSpPr>
        <p:spPr>
          <a:xfrm>
            <a:off x="3065882" y="2204192"/>
            <a:ext cx="2190307" cy="685154"/>
          </a:xfrm>
          <a:prstGeom prst="wedgeRoundRectCallou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prstClr val="white"/>
                </a:solidFill>
                <a:latin typeface="Calibri" panose="020F0502020204030204"/>
              </a:rPr>
              <a:t>Generella statusfrågor </a:t>
            </a:r>
            <a:r>
              <a:rPr lang="sv-SE" sz="1200">
                <a:solidFill>
                  <a:prstClr val="white"/>
                </a:solidFill>
                <a:latin typeface="Calibri" panose="020F0502020204030204"/>
              </a:rPr>
              <a:t>kring individen</a:t>
            </a:r>
            <a:endParaRPr lang="sv-SE" sz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60" y="1636712"/>
            <a:ext cx="4475710" cy="2390933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3065882" y="970381"/>
            <a:ext cx="17385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Missbruk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1926189" y="1173041"/>
            <a:ext cx="2395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Socialpsykiatri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864509" y="1321524"/>
            <a:ext cx="179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Familjerätt</a:t>
            </a:r>
          </a:p>
        </p:txBody>
      </p:sp>
      <p:sp>
        <p:nvSpPr>
          <p:cNvPr id="17" name="textruta 16"/>
          <p:cNvSpPr txBox="1"/>
          <p:nvPr/>
        </p:nvSpPr>
        <p:spPr>
          <a:xfrm>
            <a:off x="223872" y="1636712"/>
            <a:ext cx="2270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Barn och ungdom, myndighet</a:t>
            </a:r>
          </a:p>
        </p:txBody>
      </p:sp>
      <p:sp>
        <p:nvSpPr>
          <p:cNvPr id="18" name="textruta 17"/>
          <p:cNvSpPr txBox="1"/>
          <p:nvPr/>
        </p:nvSpPr>
        <p:spPr>
          <a:xfrm>
            <a:off x="192058" y="1946338"/>
            <a:ext cx="2391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Barn och ungdom, utförare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408704" y="2353785"/>
            <a:ext cx="182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Försörjningsstöd</a:t>
            </a:r>
          </a:p>
        </p:txBody>
      </p:sp>
      <p:sp>
        <p:nvSpPr>
          <p:cNvPr id="20" name="textruta 19"/>
          <p:cNvSpPr txBox="1"/>
          <p:nvPr/>
        </p:nvSpPr>
        <p:spPr>
          <a:xfrm>
            <a:off x="331320" y="2663558"/>
            <a:ext cx="2792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HSL</a:t>
            </a:r>
          </a:p>
        </p:txBody>
      </p:sp>
      <p:sp>
        <p:nvSpPr>
          <p:cNvPr id="21" name="textruta 20"/>
          <p:cNvSpPr txBox="1"/>
          <p:nvPr/>
        </p:nvSpPr>
        <p:spPr>
          <a:xfrm>
            <a:off x="122308" y="3023443"/>
            <a:ext cx="279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Funktionshinder, myndighet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243396" y="3325372"/>
            <a:ext cx="4567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Funktionshinder, utförare, gruppboende </a:t>
            </a:r>
          </a:p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samt DV, personlig assistans</a:t>
            </a:r>
          </a:p>
        </p:txBody>
      </p:sp>
      <p:sp>
        <p:nvSpPr>
          <p:cNvPr id="23" name="textruta 22"/>
          <p:cNvSpPr txBox="1"/>
          <p:nvPr/>
        </p:nvSpPr>
        <p:spPr>
          <a:xfrm>
            <a:off x="925229" y="3773730"/>
            <a:ext cx="26235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Äldreomsorg, myndighet</a:t>
            </a:r>
          </a:p>
        </p:txBody>
      </p:sp>
      <p:sp>
        <p:nvSpPr>
          <p:cNvPr id="24" name="textruta 23"/>
          <p:cNvSpPr txBox="1"/>
          <p:nvPr/>
        </p:nvSpPr>
        <p:spPr>
          <a:xfrm>
            <a:off x="20823" y="3914323"/>
            <a:ext cx="288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Äldreomsorg, utförare vård och omsorgsboende samt hemtjänst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2161861" y="4475215"/>
            <a:ext cx="179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Hemtjänst</a:t>
            </a:r>
          </a:p>
        </p:txBody>
      </p:sp>
      <p:sp>
        <p:nvSpPr>
          <p:cNvPr id="26" name="textruta 25"/>
          <p:cNvSpPr txBox="1"/>
          <p:nvPr/>
        </p:nvSpPr>
        <p:spPr>
          <a:xfrm>
            <a:off x="2745168" y="4697276"/>
            <a:ext cx="179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Dödsbo</a:t>
            </a:r>
          </a:p>
        </p:txBody>
      </p:sp>
      <p:sp>
        <p:nvSpPr>
          <p:cNvPr id="27" name="textruta 26"/>
          <p:cNvSpPr txBox="1"/>
          <p:nvPr/>
        </p:nvSpPr>
        <p:spPr>
          <a:xfrm>
            <a:off x="1249315" y="2653867"/>
            <a:ext cx="182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Elevhälsa</a:t>
            </a:r>
          </a:p>
        </p:txBody>
      </p:sp>
      <p:sp>
        <p:nvSpPr>
          <p:cNvPr id="28" name="textruta 27"/>
          <p:cNvSpPr txBox="1"/>
          <p:nvPr/>
        </p:nvSpPr>
        <p:spPr>
          <a:xfrm>
            <a:off x="5063600" y="1012262"/>
            <a:ext cx="179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Vårdcentraler</a:t>
            </a:r>
          </a:p>
        </p:txBody>
      </p:sp>
      <p:sp>
        <p:nvSpPr>
          <p:cNvPr id="29" name="textruta 28"/>
          <p:cNvSpPr txBox="1"/>
          <p:nvPr/>
        </p:nvSpPr>
        <p:spPr>
          <a:xfrm>
            <a:off x="6109766" y="836224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Öppenvård </a:t>
            </a:r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inom sjukhus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textruta 29"/>
          <p:cNvSpPr txBox="1"/>
          <p:nvPr/>
        </p:nvSpPr>
        <p:spPr>
          <a:xfrm>
            <a:off x="6085593" y="1260666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Somatiska vårdavdelningar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1" name="textruta 30"/>
          <p:cNvSpPr txBox="1"/>
          <p:nvPr/>
        </p:nvSpPr>
        <p:spPr>
          <a:xfrm>
            <a:off x="5962051" y="1583145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Psykosmottagning</a:t>
            </a:r>
          </a:p>
        </p:txBody>
      </p:sp>
      <p:sp>
        <p:nvSpPr>
          <p:cNvPr id="32" name="textruta 31"/>
          <p:cNvSpPr txBox="1"/>
          <p:nvPr/>
        </p:nvSpPr>
        <p:spPr>
          <a:xfrm>
            <a:off x="7758539" y="1477798"/>
            <a:ext cx="2747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Psykosavdelning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" name="textruta 32"/>
          <p:cNvSpPr txBox="1"/>
          <p:nvPr/>
        </p:nvSpPr>
        <p:spPr>
          <a:xfrm>
            <a:off x="6411707" y="1803796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Vanlig psyk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ruta 33"/>
          <p:cNvSpPr txBox="1"/>
          <p:nvPr/>
        </p:nvSpPr>
        <p:spPr>
          <a:xfrm>
            <a:off x="7342094" y="1800445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Substitutionsvård</a:t>
            </a:r>
          </a:p>
        </p:txBody>
      </p:sp>
      <p:sp>
        <p:nvSpPr>
          <p:cNvPr id="35" name="textruta 34"/>
          <p:cNvSpPr txBox="1"/>
          <p:nvPr/>
        </p:nvSpPr>
        <p:spPr>
          <a:xfrm>
            <a:off x="6638261" y="2151529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Beroendemottagning</a:t>
            </a:r>
          </a:p>
        </p:txBody>
      </p:sp>
      <p:sp>
        <p:nvSpPr>
          <p:cNvPr id="36" name="textruta 35"/>
          <p:cNvSpPr txBox="1"/>
          <p:nvPr/>
        </p:nvSpPr>
        <p:spPr>
          <a:xfrm>
            <a:off x="6871568" y="2424394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Habilitering</a:t>
            </a:r>
          </a:p>
        </p:txBody>
      </p:sp>
      <p:sp>
        <p:nvSpPr>
          <p:cNvPr id="37" name="textruta 36"/>
          <p:cNvSpPr txBox="1"/>
          <p:nvPr/>
        </p:nvSpPr>
        <p:spPr>
          <a:xfrm>
            <a:off x="6697691" y="2670925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BVC</a:t>
            </a:r>
          </a:p>
        </p:txBody>
      </p:sp>
      <p:sp>
        <p:nvSpPr>
          <p:cNvPr id="38" name="textruta 37"/>
          <p:cNvSpPr txBox="1"/>
          <p:nvPr/>
        </p:nvSpPr>
        <p:spPr>
          <a:xfrm>
            <a:off x="7772711" y="2681782"/>
            <a:ext cx="2619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MVC</a:t>
            </a:r>
          </a:p>
        </p:txBody>
      </p:sp>
      <p:sp>
        <p:nvSpPr>
          <p:cNvPr id="39" name="textruta 38"/>
          <p:cNvSpPr txBox="1"/>
          <p:nvPr/>
        </p:nvSpPr>
        <p:spPr>
          <a:xfrm>
            <a:off x="6599824" y="2931939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Ungdomsmottagningar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ruta 39"/>
          <p:cNvSpPr txBox="1"/>
          <p:nvPr/>
        </p:nvSpPr>
        <p:spPr>
          <a:xfrm>
            <a:off x="6407672" y="3225228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Hjälpmedelscentral</a:t>
            </a:r>
          </a:p>
        </p:txBody>
      </p:sp>
      <p:sp>
        <p:nvSpPr>
          <p:cNvPr id="41" name="textruta 40"/>
          <p:cNvSpPr txBox="1"/>
          <p:nvPr/>
        </p:nvSpPr>
        <p:spPr>
          <a:xfrm>
            <a:off x="6389121" y="3481694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Geriatrik</a:t>
            </a:r>
          </a:p>
        </p:txBody>
      </p:sp>
      <p:sp>
        <p:nvSpPr>
          <p:cNvPr id="42" name="textruta 41"/>
          <p:cNvSpPr txBox="1"/>
          <p:nvPr/>
        </p:nvSpPr>
        <p:spPr>
          <a:xfrm>
            <a:off x="6109767" y="3901047"/>
            <a:ext cx="2953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Tandvård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ruta 42"/>
          <p:cNvSpPr txBox="1"/>
          <p:nvPr/>
        </p:nvSpPr>
        <p:spPr>
          <a:xfrm>
            <a:off x="7206491" y="3490510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BUP</a:t>
            </a:r>
          </a:p>
        </p:txBody>
      </p:sp>
      <p:sp>
        <p:nvSpPr>
          <p:cNvPr id="44" name="textruta 43"/>
          <p:cNvSpPr txBox="1"/>
          <p:nvPr/>
        </p:nvSpPr>
        <p:spPr>
          <a:xfrm>
            <a:off x="5037867" y="4561492"/>
            <a:ext cx="2761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Palliativt team</a:t>
            </a:r>
          </a:p>
        </p:txBody>
      </p:sp>
      <p:sp>
        <p:nvSpPr>
          <p:cNvPr id="45" name="textruta 44"/>
          <p:cNvSpPr txBox="1"/>
          <p:nvPr/>
        </p:nvSpPr>
        <p:spPr>
          <a:xfrm>
            <a:off x="7934991" y="3508592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Dietister</a:t>
            </a:r>
          </a:p>
        </p:txBody>
      </p:sp>
      <p:sp>
        <p:nvSpPr>
          <p:cNvPr id="46" name="textruta 45"/>
          <p:cNvSpPr txBox="1"/>
          <p:nvPr/>
        </p:nvSpPr>
        <p:spPr>
          <a:xfrm>
            <a:off x="6691406" y="4293725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Demensteam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ruta 46"/>
          <p:cNvSpPr txBox="1"/>
          <p:nvPr/>
        </p:nvSpPr>
        <p:spPr>
          <a:xfrm>
            <a:off x="5663524" y="4176679"/>
            <a:ext cx="2796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Närvårdsteam</a:t>
            </a:r>
          </a:p>
        </p:txBody>
      </p:sp>
      <p:sp>
        <p:nvSpPr>
          <p:cNvPr id="48" name="textruta 47"/>
          <p:cNvSpPr txBox="1"/>
          <p:nvPr/>
        </p:nvSpPr>
        <p:spPr>
          <a:xfrm>
            <a:off x="6549405" y="4593865"/>
            <a:ext cx="27611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Bårhus</a:t>
            </a:r>
          </a:p>
        </p:txBody>
      </p:sp>
      <p:sp>
        <p:nvSpPr>
          <p:cNvPr id="50" name="textruta 49"/>
          <p:cNvSpPr txBox="1"/>
          <p:nvPr/>
        </p:nvSpPr>
        <p:spPr>
          <a:xfrm>
            <a:off x="7918027" y="4137973"/>
            <a:ext cx="32190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>
                <a:solidFill>
                  <a:prstClr val="black"/>
                </a:solidFill>
                <a:latin typeface="Calibri" panose="020F0502020204030204"/>
              </a:rPr>
              <a:t>ASIH</a:t>
            </a:r>
            <a:endParaRPr lang="sv-SE"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textruta 51"/>
          <p:cNvSpPr txBox="1"/>
          <p:nvPr/>
        </p:nvSpPr>
        <p:spPr>
          <a:xfrm>
            <a:off x="7001321" y="3781777"/>
            <a:ext cx="2785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solidFill>
                  <a:prstClr val="black"/>
                </a:solidFill>
                <a:latin typeface="Calibri" panose="020F0502020204030204"/>
              </a:rPr>
              <a:t>Rättspsykiatri</a:t>
            </a:r>
          </a:p>
        </p:txBody>
      </p:sp>
      <p:sp>
        <p:nvSpPr>
          <p:cNvPr id="49" name="Rektangel 48"/>
          <p:cNvSpPr/>
          <p:nvPr/>
        </p:nvSpPr>
        <p:spPr>
          <a:xfrm>
            <a:off x="3740058" y="3768447"/>
            <a:ext cx="186745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22" algn="ctr">
              <a:buClr>
                <a:srgbClr val="ED7D31"/>
              </a:buClr>
            </a:pPr>
            <a:r>
              <a:rPr lang="sv-SE" sz="1050" i="1" dirty="0">
                <a:solidFill>
                  <a:srgbClr val="A5A5A5">
                    <a:lumMod val="75000"/>
                  </a:srgbClr>
                </a:solidFill>
                <a:latin typeface="Calibri" panose="020F0502020204030204"/>
              </a:rPr>
              <a:t>Nulägesbeskrivning</a:t>
            </a:r>
          </a:p>
          <a:p>
            <a:pPr marL="22622" algn="ctr">
              <a:buClr>
                <a:srgbClr val="ED7D31"/>
              </a:buClr>
            </a:pPr>
            <a:r>
              <a:rPr lang="sv-SE" sz="1050" i="1" dirty="0">
                <a:solidFill>
                  <a:srgbClr val="A5A5A5">
                    <a:lumMod val="75000"/>
                  </a:srgbClr>
                </a:solidFill>
                <a:latin typeface="Calibri" panose="020F0502020204030204"/>
              </a:rPr>
              <a:t> 3R ur ett kommunperspektiv 2015</a:t>
            </a:r>
          </a:p>
        </p:txBody>
      </p:sp>
    </p:spTree>
    <p:extLst>
      <p:ext uri="{BB962C8B-B14F-4D97-AF65-F5344CB8AC3E}">
        <p14:creationId xmlns:p14="http://schemas.microsoft.com/office/powerpoint/2010/main" val="106137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3177ADA3-1BB3-433B-BC83-D0A8A4E60E11}"/>
              </a:ext>
            </a:extLst>
          </p:cNvPr>
          <p:cNvGrpSpPr/>
          <p:nvPr/>
        </p:nvGrpSpPr>
        <p:grpSpPr>
          <a:xfrm>
            <a:off x="1678314" y="1"/>
            <a:ext cx="7465672" cy="5143500"/>
            <a:chOff x="4329556" y="455311"/>
            <a:chExt cx="7465672" cy="4980717"/>
          </a:xfrm>
        </p:grpSpPr>
        <p:pic>
          <p:nvPicPr>
            <p:cNvPr id="16" name="Bildobjekt 15">
              <a:extLst>
                <a:ext uri="{FF2B5EF4-FFF2-40B4-BE49-F238E27FC236}">
                  <a16:creationId xmlns:a16="http://schemas.microsoft.com/office/drawing/2014/main" id="{206E7D69-B58E-4A63-89D7-9862E9E4C6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52" t="34049" r="4007" b="35322"/>
            <a:stretch/>
          </p:blipFill>
          <p:spPr>
            <a:xfrm rot="5400000">
              <a:off x="5578168" y="-793300"/>
              <a:ext cx="4968449" cy="7465671"/>
            </a:xfrm>
            <a:prstGeom prst="rect">
              <a:avLst/>
            </a:prstGeom>
          </p:spPr>
        </p:pic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CBE6656B-98D3-4861-8D8E-DBA85C76A921}"/>
                </a:ext>
              </a:extLst>
            </p:cNvPr>
            <p:cNvSpPr/>
            <p:nvPr/>
          </p:nvSpPr>
          <p:spPr>
            <a:xfrm>
              <a:off x="4329556" y="455311"/>
              <a:ext cx="2416794" cy="4980717"/>
            </a:xfrm>
            <a:prstGeom prst="rect">
              <a:avLst/>
            </a:prstGeom>
            <a:gradFill>
              <a:gsLst>
                <a:gs pos="0">
                  <a:schemeClr val="bg1">
                    <a:lumMod val="56000"/>
                    <a:lumOff val="44000"/>
                    <a:alpha val="0"/>
                  </a:schemeClr>
                </a:gs>
                <a:gs pos="100000">
                  <a:schemeClr val="bg1"/>
                </a:gs>
                <a:gs pos="31000">
                  <a:schemeClr val="bg1">
                    <a:lumMod val="92000"/>
                    <a:lumOff val="8000"/>
                    <a:alpha val="87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800"/>
            </a:p>
          </p:txBody>
        </p:sp>
      </p:grpSp>
      <p:sp>
        <p:nvSpPr>
          <p:cNvPr id="18" name="Rektangel 17">
            <a:extLst>
              <a:ext uri="{FF2B5EF4-FFF2-40B4-BE49-F238E27FC236}">
                <a16:creationId xmlns:a16="http://schemas.microsoft.com/office/drawing/2014/main" id="{81F97537-4468-4CD8-8764-3590EDE41738}"/>
              </a:ext>
            </a:extLst>
          </p:cNvPr>
          <p:cNvSpPr/>
          <p:nvPr/>
        </p:nvSpPr>
        <p:spPr>
          <a:xfrm>
            <a:off x="1" y="4742647"/>
            <a:ext cx="9144000" cy="400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pic>
        <p:nvPicPr>
          <p:cNvPr id="5" name="Picture 2" descr="http://www.vastkom.se/images/18.297166351446dc3b40c480d/1395735946295/vastkom1_rgb.jpg">
            <a:extLst>
              <a:ext uri="{FF2B5EF4-FFF2-40B4-BE49-F238E27FC236}">
                <a16:creationId xmlns:a16="http://schemas.microsoft.com/office/drawing/2014/main" id="{282130F7-97FF-441B-9D2A-0F9032B82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91" y="4781162"/>
            <a:ext cx="264818" cy="28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FA1DDC2A-7CA6-4825-B529-00A318E452BA}"/>
              </a:ext>
            </a:extLst>
          </p:cNvPr>
          <p:cNvCxnSpPr>
            <a:cxnSpLocks/>
          </p:cNvCxnSpPr>
          <p:nvPr/>
        </p:nvCxnSpPr>
        <p:spPr>
          <a:xfrm>
            <a:off x="0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9C0D0A6-DA7E-4957-8116-9E8912559957}"/>
              </a:ext>
            </a:extLst>
          </p:cNvPr>
          <p:cNvCxnSpPr>
            <a:cxnSpLocks/>
          </p:cNvCxnSpPr>
          <p:nvPr/>
        </p:nvCxnSpPr>
        <p:spPr>
          <a:xfrm>
            <a:off x="4704409" y="4940657"/>
            <a:ext cx="4439591" cy="0"/>
          </a:xfrm>
          <a:prstGeom prst="line">
            <a:avLst/>
          </a:prstGeom>
          <a:ln w="12700">
            <a:solidFill>
              <a:srgbClr val="336890">
                <a:alpha val="6980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ktangel 10">
            <a:extLst>
              <a:ext uri="{FF2B5EF4-FFF2-40B4-BE49-F238E27FC236}">
                <a16:creationId xmlns:a16="http://schemas.microsoft.com/office/drawing/2014/main" id="{AB388204-1FA3-41C2-9500-53445DDFACEA}"/>
              </a:ext>
            </a:extLst>
          </p:cNvPr>
          <p:cNvSpPr/>
          <p:nvPr/>
        </p:nvSpPr>
        <p:spPr>
          <a:xfrm>
            <a:off x="0" y="167297"/>
            <a:ext cx="9143985" cy="542652"/>
          </a:xfrm>
          <a:prstGeom prst="rect">
            <a:avLst/>
          </a:prstGeom>
          <a:solidFill>
            <a:srgbClr val="336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13"/>
          </a:p>
        </p:txBody>
      </p:sp>
      <p:sp>
        <p:nvSpPr>
          <p:cNvPr id="12" name="Rubrik 1">
            <a:extLst>
              <a:ext uri="{FF2B5EF4-FFF2-40B4-BE49-F238E27FC236}">
                <a16:creationId xmlns:a16="http://schemas.microsoft.com/office/drawing/2014/main" id="{10CB5CFB-DE30-4840-94A0-9D56D0954448}"/>
              </a:ext>
            </a:extLst>
          </p:cNvPr>
          <p:cNvSpPr txBox="1">
            <a:spLocks/>
          </p:cNvSpPr>
          <p:nvPr/>
        </p:nvSpPr>
        <p:spPr>
          <a:xfrm>
            <a:off x="15" y="75943"/>
            <a:ext cx="9143985" cy="63400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000">
                <a:solidFill>
                  <a:schemeClr val="bg1"/>
                </a:solidFill>
                <a:latin typeface="Corbel" panose="020B0503020204020204" pitchFamily="34" charset="0"/>
              </a:rPr>
              <a:t>VISIONEN MED FVM</a:t>
            </a:r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7D939B5D-BB1F-452E-A17C-43ECFA8E4FB1}"/>
              </a:ext>
            </a:extLst>
          </p:cNvPr>
          <p:cNvSpPr txBox="1">
            <a:spLocks/>
          </p:cNvSpPr>
          <p:nvPr/>
        </p:nvSpPr>
        <p:spPr>
          <a:xfrm>
            <a:off x="198429" y="1470081"/>
            <a:ext cx="4419048" cy="6340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2400">
                <a:solidFill>
                  <a:srgbClr val="336890"/>
                </a:solidFill>
                <a:latin typeface="Corbel" panose="020B0503020204020204" pitchFamily="34" charset="0"/>
              </a:rPr>
              <a:t>Hälso- och sjukvårdsinformation ska alltid vara </a:t>
            </a:r>
            <a:r>
              <a:rPr lang="sv-SE" sz="2400" b="1">
                <a:solidFill>
                  <a:srgbClr val="336890"/>
                </a:solidFill>
                <a:latin typeface="Corbel" panose="020B0503020204020204" pitchFamily="34" charset="0"/>
              </a:rPr>
              <a:t>tillgänglig</a:t>
            </a:r>
            <a:r>
              <a:rPr lang="sv-SE" sz="2400">
                <a:solidFill>
                  <a:srgbClr val="336890"/>
                </a:solidFill>
                <a:latin typeface="Corbel" panose="020B0503020204020204" pitchFamily="34" charset="0"/>
              </a:rPr>
              <a:t> för dem som behöver den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8AFF06F6-20E3-4C3C-BF9D-98D4B62E542B}"/>
              </a:ext>
            </a:extLst>
          </p:cNvPr>
          <p:cNvSpPr txBox="1">
            <a:spLocks/>
          </p:cNvSpPr>
          <p:nvPr/>
        </p:nvSpPr>
        <p:spPr>
          <a:xfrm>
            <a:off x="198429" y="3205369"/>
            <a:ext cx="4419048" cy="634007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Blip>
                <a:blip r:embed="rId5"/>
              </a:buBlip>
            </a:pP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Det ska bli </a:t>
            </a:r>
            <a:r>
              <a:rPr lang="sv-SE" sz="1500" b="1">
                <a:solidFill>
                  <a:srgbClr val="336890"/>
                </a:solidFill>
                <a:latin typeface="Corbel" panose="020B0503020204020204" pitchFamily="34" charset="0"/>
              </a:rPr>
              <a:t>enklare</a:t>
            </a: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 att vara invånare, patient och medarbetare</a:t>
            </a:r>
          </a:p>
          <a:p>
            <a:pPr marL="342900" indent="-342900" algn="l">
              <a:buBlip>
                <a:blip r:embed="rId5"/>
              </a:buBlip>
            </a:pP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Det ska finnas nya </a:t>
            </a:r>
            <a:r>
              <a:rPr lang="sv-SE" sz="1500" b="1">
                <a:solidFill>
                  <a:srgbClr val="336890"/>
                </a:solidFill>
                <a:latin typeface="Corbel" panose="020B0503020204020204" pitchFamily="34" charset="0"/>
              </a:rPr>
              <a:t>möjligheter</a:t>
            </a: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 för patienten att bidra med information och vara </a:t>
            </a:r>
            <a:r>
              <a:rPr lang="sv-SE" sz="1500" b="1">
                <a:solidFill>
                  <a:srgbClr val="336890"/>
                </a:solidFill>
                <a:latin typeface="Corbel" panose="020B0503020204020204" pitchFamily="34" charset="0"/>
              </a:rPr>
              <a:t>delaktig</a:t>
            </a:r>
          </a:p>
          <a:p>
            <a:pPr marL="342900" indent="-342900" algn="l">
              <a:buBlip>
                <a:blip r:embed="rId5"/>
              </a:buBlip>
            </a:pP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Då krävs nya </a:t>
            </a:r>
            <a:r>
              <a:rPr lang="sv-SE" sz="1500" b="1">
                <a:solidFill>
                  <a:srgbClr val="336890"/>
                </a:solidFill>
                <a:latin typeface="Corbel" panose="020B0503020204020204" pitchFamily="34" charset="0"/>
              </a:rPr>
              <a:t>arbetssätt</a:t>
            </a:r>
            <a:r>
              <a:rPr lang="sv-SE" sz="1500">
                <a:solidFill>
                  <a:srgbClr val="336890"/>
                </a:solidFill>
                <a:latin typeface="Corbel" panose="020B0503020204020204" pitchFamily="34" charset="0"/>
              </a:rPr>
              <a:t> och en </a:t>
            </a:r>
            <a:r>
              <a:rPr lang="sv-SE" sz="1500" b="1">
                <a:solidFill>
                  <a:srgbClr val="336890"/>
                </a:solidFill>
                <a:latin typeface="Corbel" panose="020B0503020204020204" pitchFamily="34" charset="0"/>
              </a:rPr>
              <a:t>gemensam vårdinformationsmiljö</a:t>
            </a:r>
          </a:p>
          <a:p>
            <a:pPr marL="342900" indent="-342900" algn="l">
              <a:buBlip>
                <a:blip r:embed="rId5"/>
              </a:buBlip>
            </a:pPr>
            <a:endParaRPr lang="sv-SE" sz="1500">
              <a:solidFill>
                <a:srgbClr val="33689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2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FE4D90E-13AA-4DCA-8A83-A96B9E2B9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434"/>
            <a:ext cx="9144000" cy="50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1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95CE2A3-2A73-46FB-9DE5-B729BD602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7" t="11318" r="10925" b="25994"/>
          <a:stretch/>
        </p:blipFill>
        <p:spPr>
          <a:xfrm>
            <a:off x="1128440" y="827314"/>
            <a:ext cx="6887119" cy="4155227"/>
          </a:xfr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3200" dirty="0"/>
              <a:t>Vårdens nya IT-stöd Millennium införs i etapper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BFAFE42-FCD2-46E9-87E2-3C9E50CAB86A}"/>
              </a:ext>
            </a:extLst>
          </p:cNvPr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18FE7E0-B83D-4349-9785-14D9C13F6006}"/>
              </a:ext>
            </a:extLst>
          </p:cNvPr>
          <p:cNvSpPr/>
          <p:nvPr/>
        </p:nvSpPr>
        <p:spPr>
          <a:xfrm>
            <a:off x="4460431" y="2421709"/>
            <a:ext cx="223138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14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 advClick="0" advTm="15000">
        <p:fade/>
      </p:transition>
    </mc:Choice>
    <mc:Fallback xmlns="">
      <p:transition advClick="0" advTm="1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524CEE24-B9C3-4133-8A3D-F57ACBF01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84" t="10161" r="24571" b="29908"/>
          <a:stretch/>
        </p:blipFill>
        <p:spPr>
          <a:xfrm>
            <a:off x="5272708" y="500013"/>
            <a:ext cx="2348934" cy="227223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FE101C-3726-415E-8626-64D2E95CC3DF}"/>
              </a:ext>
            </a:extLst>
          </p:cNvPr>
          <p:cNvSpPr>
            <a:spLocks noGrp="1"/>
          </p:cNvSpPr>
          <p:nvPr/>
        </p:nvSpPr>
        <p:spPr bwMode="gray">
          <a:xfrm>
            <a:off x="6995413" y="3068704"/>
            <a:ext cx="1800000" cy="566737"/>
          </a:xfrm>
          <a:custGeom>
            <a:avLst/>
            <a:gdLst>
              <a:gd name="connsiteX0" fmla="*/ 0 w 1785470"/>
              <a:gd name="connsiteY0" fmla="*/ 0 h 1181152"/>
              <a:gd name="connsiteX1" fmla="*/ 1569248 w 1785470"/>
              <a:gd name="connsiteY1" fmla="*/ 0 h 1181152"/>
              <a:gd name="connsiteX2" fmla="*/ 1785470 w 1785470"/>
              <a:gd name="connsiteY2" fmla="*/ 590576 h 1181152"/>
              <a:gd name="connsiteX3" fmla="*/ 1569248 w 1785470"/>
              <a:gd name="connsiteY3" fmla="*/ 1181152 h 1181152"/>
              <a:gd name="connsiteX4" fmla="*/ 0 w 1785470"/>
              <a:gd name="connsiteY4" fmla="*/ 1181152 h 1181152"/>
              <a:gd name="connsiteX5" fmla="*/ 216222 w 1785470"/>
              <a:gd name="connsiteY5" fmla="*/ 590576 h 1181152"/>
              <a:gd name="connsiteX6" fmla="*/ 0 w 1785470"/>
              <a:gd name="connsiteY6" fmla="*/ 0 h 1181152"/>
              <a:gd name="connsiteX0" fmla="*/ 0 w 1785470"/>
              <a:gd name="connsiteY0" fmla="*/ 0 h 1181152"/>
              <a:gd name="connsiteX1" fmla="*/ 1569248 w 1785470"/>
              <a:gd name="connsiteY1" fmla="*/ 0 h 1181152"/>
              <a:gd name="connsiteX2" fmla="*/ 1785470 w 1785470"/>
              <a:gd name="connsiteY2" fmla="*/ 590576 h 1181152"/>
              <a:gd name="connsiteX3" fmla="*/ 1593311 w 1785470"/>
              <a:gd name="connsiteY3" fmla="*/ 1169120 h 1181152"/>
              <a:gd name="connsiteX4" fmla="*/ 0 w 1785470"/>
              <a:gd name="connsiteY4" fmla="*/ 1181152 h 1181152"/>
              <a:gd name="connsiteX5" fmla="*/ 216222 w 1785470"/>
              <a:gd name="connsiteY5" fmla="*/ 590576 h 1181152"/>
              <a:gd name="connsiteX6" fmla="*/ 0 w 1785470"/>
              <a:gd name="connsiteY6" fmla="*/ 0 h 1181152"/>
              <a:gd name="connsiteX0" fmla="*/ 0 w 1785470"/>
              <a:gd name="connsiteY0" fmla="*/ 0 h 1181152"/>
              <a:gd name="connsiteX1" fmla="*/ 1569248 w 1785470"/>
              <a:gd name="connsiteY1" fmla="*/ 0 h 1181152"/>
              <a:gd name="connsiteX2" fmla="*/ 1785470 w 1785470"/>
              <a:gd name="connsiteY2" fmla="*/ 590576 h 1181152"/>
              <a:gd name="connsiteX3" fmla="*/ 1593311 w 1785470"/>
              <a:gd name="connsiteY3" fmla="*/ 1169120 h 1181152"/>
              <a:gd name="connsiteX4" fmla="*/ 0 w 1785470"/>
              <a:gd name="connsiteY4" fmla="*/ 1181152 h 1181152"/>
              <a:gd name="connsiteX5" fmla="*/ 216222 w 1785470"/>
              <a:gd name="connsiteY5" fmla="*/ 590576 h 1181152"/>
              <a:gd name="connsiteX6" fmla="*/ 0 w 1785470"/>
              <a:gd name="connsiteY6" fmla="*/ 0 h 1181152"/>
              <a:gd name="connsiteX0" fmla="*/ 0 w 1785470"/>
              <a:gd name="connsiteY0" fmla="*/ 0 h 1181152"/>
              <a:gd name="connsiteX1" fmla="*/ 1569248 w 1785470"/>
              <a:gd name="connsiteY1" fmla="*/ 0 h 1181152"/>
              <a:gd name="connsiteX2" fmla="*/ 1785470 w 1785470"/>
              <a:gd name="connsiteY2" fmla="*/ 590576 h 1181152"/>
              <a:gd name="connsiteX3" fmla="*/ 1521121 w 1785470"/>
              <a:gd name="connsiteY3" fmla="*/ 567541 h 1181152"/>
              <a:gd name="connsiteX4" fmla="*/ 0 w 1785470"/>
              <a:gd name="connsiteY4" fmla="*/ 1181152 h 1181152"/>
              <a:gd name="connsiteX5" fmla="*/ 216222 w 1785470"/>
              <a:gd name="connsiteY5" fmla="*/ 590576 h 1181152"/>
              <a:gd name="connsiteX6" fmla="*/ 0 w 1785470"/>
              <a:gd name="connsiteY6" fmla="*/ 0 h 1181152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521121 w 1785470"/>
              <a:gd name="connsiteY3" fmla="*/ 567541 h 590576"/>
              <a:gd name="connsiteX4" fmla="*/ 132347 w 1785470"/>
              <a:gd name="connsiteY4" fmla="*/ 567541 h 590576"/>
              <a:gd name="connsiteX5" fmla="*/ 216222 w 1785470"/>
              <a:gd name="connsiteY5" fmla="*/ 590576 h 590576"/>
              <a:gd name="connsiteX6" fmla="*/ 0 w 1785470"/>
              <a:gd name="connsiteY6" fmla="*/ 0 h 590576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521121 w 1785470"/>
              <a:gd name="connsiteY3" fmla="*/ 567541 h 590576"/>
              <a:gd name="connsiteX4" fmla="*/ 132347 w 1785470"/>
              <a:gd name="connsiteY4" fmla="*/ 567541 h 590576"/>
              <a:gd name="connsiteX5" fmla="*/ 216222 w 1785470"/>
              <a:gd name="connsiteY5" fmla="*/ 590576 h 590576"/>
              <a:gd name="connsiteX6" fmla="*/ 0 w 1785470"/>
              <a:gd name="connsiteY6" fmla="*/ 0 h 590576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755975 w 1785470"/>
              <a:gd name="connsiteY3" fmla="*/ 559130 h 590576"/>
              <a:gd name="connsiteX4" fmla="*/ 132347 w 1785470"/>
              <a:gd name="connsiteY4" fmla="*/ 567541 h 590576"/>
              <a:gd name="connsiteX5" fmla="*/ 216222 w 1785470"/>
              <a:gd name="connsiteY5" fmla="*/ 590576 h 590576"/>
              <a:gd name="connsiteX6" fmla="*/ 0 w 1785470"/>
              <a:gd name="connsiteY6" fmla="*/ 0 h 590576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755975 w 1785470"/>
              <a:gd name="connsiteY3" fmla="*/ 559130 h 590576"/>
              <a:gd name="connsiteX4" fmla="*/ 132347 w 1785470"/>
              <a:gd name="connsiteY4" fmla="*/ 567541 h 590576"/>
              <a:gd name="connsiteX5" fmla="*/ 216222 w 1785470"/>
              <a:gd name="connsiteY5" fmla="*/ 590576 h 590576"/>
              <a:gd name="connsiteX6" fmla="*/ 0 w 1785470"/>
              <a:gd name="connsiteY6" fmla="*/ 0 h 590576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755975 w 1785470"/>
              <a:gd name="connsiteY3" fmla="*/ 559130 h 590576"/>
              <a:gd name="connsiteX4" fmla="*/ 132347 w 1785470"/>
              <a:gd name="connsiteY4" fmla="*/ 567541 h 590576"/>
              <a:gd name="connsiteX5" fmla="*/ 216222 w 1785470"/>
              <a:gd name="connsiteY5" fmla="*/ 590576 h 590576"/>
              <a:gd name="connsiteX6" fmla="*/ 0 w 1785470"/>
              <a:gd name="connsiteY6" fmla="*/ 0 h 590576"/>
              <a:gd name="connsiteX0" fmla="*/ 0 w 1885550"/>
              <a:gd name="connsiteY0" fmla="*/ 0 h 1055781"/>
              <a:gd name="connsiteX1" fmla="*/ 1569248 w 1885550"/>
              <a:gd name="connsiteY1" fmla="*/ 0 h 1055781"/>
              <a:gd name="connsiteX2" fmla="*/ 1785470 w 1885550"/>
              <a:gd name="connsiteY2" fmla="*/ 590576 h 1055781"/>
              <a:gd name="connsiteX3" fmla="*/ 1885550 w 1885550"/>
              <a:gd name="connsiteY3" fmla="*/ 1055409 h 1055781"/>
              <a:gd name="connsiteX4" fmla="*/ 132347 w 1885550"/>
              <a:gd name="connsiteY4" fmla="*/ 567541 h 1055781"/>
              <a:gd name="connsiteX5" fmla="*/ 216222 w 1885550"/>
              <a:gd name="connsiteY5" fmla="*/ 590576 h 1055781"/>
              <a:gd name="connsiteX6" fmla="*/ 0 w 1885550"/>
              <a:gd name="connsiteY6" fmla="*/ 0 h 1055781"/>
              <a:gd name="connsiteX0" fmla="*/ 0 w 1785470"/>
              <a:gd name="connsiteY0" fmla="*/ 0 h 590576"/>
              <a:gd name="connsiteX1" fmla="*/ 1569248 w 1785470"/>
              <a:gd name="connsiteY1" fmla="*/ 0 h 590576"/>
              <a:gd name="connsiteX2" fmla="*/ 1785470 w 1785470"/>
              <a:gd name="connsiteY2" fmla="*/ 590576 h 590576"/>
              <a:gd name="connsiteX3" fmla="*/ 132347 w 1785470"/>
              <a:gd name="connsiteY3" fmla="*/ 567541 h 590576"/>
              <a:gd name="connsiteX4" fmla="*/ 216222 w 1785470"/>
              <a:gd name="connsiteY4" fmla="*/ 590576 h 590576"/>
              <a:gd name="connsiteX5" fmla="*/ 0 w 1785470"/>
              <a:gd name="connsiteY5" fmla="*/ 0 h 590576"/>
              <a:gd name="connsiteX0" fmla="*/ 188696 w 1974166"/>
              <a:gd name="connsiteY0" fmla="*/ 0 h 792452"/>
              <a:gd name="connsiteX1" fmla="*/ 1757944 w 1974166"/>
              <a:gd name="connsiteY1" fmla="*/ 0 h 792452"/>
              <a:gd name="connsiteX2" fmla="*/ 1974166 w 1974166"/>
              <a:gd name="connsiteY2" fmla="*/ 590576 h 792452"/>
              <a:gd name="connsiteX3" fmla="*/ 321043 w 1974166"/>
              <a:gd name="connsiteY3" fmla="*/ 567541 h 792452"/>
              <a:gd name="connsiteX4" fmla="*/ 0 w 1974166"/>
              <a:gd name="connsiteY4" fmla="*/ 792452 h 792452"/>
              <a:gd name="connsiteX5" fmla="*/ 188696 w 1974166"/>
              <a:gd name="connsiteY5" fmla="*/ 0 h 792452"/>
              <a:gd name="connsiteX0" fmla="*/ 188696 w 1974166"/>
              <a:gd name="connsiteY0" fmla="*/ 0 h 792452"/>
              <a:gd name="connsiteX1" fmla="*/ 1757944 w 1974166"/>
              <a:gd name="connsiteY1" fmla="*/ 0 h 792452"/>
              <a:gd name="connsiteX2" fmla="*/ 1974166 w 1974166"/>
              <a:gd name="connsiteY2" fmla="*/ 590576 h 792452"/>
              <a:gd name="connsiteX3" fmla="*/ 321043 w 1974166"/>
              <a:gd name="connsiteY3" fmla="*/ 567541 h 792452"/>
              <a:gd name="connsiteX4" fmla="*/ 0 w 1974166"/>
              <a:gd name="connsiteY4" fmla="*/ 792452 h 792452"/>
              <a:gd name="connsiteX5" fmla="*/ 188696 w 1974166"/>
              <a:gd name="connsiteY5" fmla="*/ 0 h 792452"/>
              <a:gd name="connsiteX0" fmla="*/ 188696 w 1974166"/>
              <a:gd name="connsiteY0" fmla="*/ 0 h 792452"/>
              <a:gd name="connsiteX1" fmla="*/ 1757944 w 1974166"/>
              <a:gd name="connsiteY1" fmla="*/ 0 h 792452"/>
              <a:gd name="connsiteX2" fmla="*/ 1974166 w 1974166"/>
              <a:gd name="connsiteY2" fmla="*/ 590576 h 792452"/>
              <a:gd name="connsiteX3" fmla="*/ 0 w 1974166"/>
              <a:gd name="connsiteY3" fmla="*/ 792452 h 792452"/>
              <a:gd name="connsiteX4" fmla="*/ 188696 w 1974166"/>
              <a:gd name="connsiteY4" fmla="*/ 0 h 792452"/>
              <a:gd name="connsiteX0" fmla="*/ 0 w 1785470"/>
              <a:gd name="connsiteY0" fmla="*/ 0 h 590577"/>
              <a:gd name="connsiteX1" fmla="*/ 1569248 w 1785470"/>
              <a:gd name="connsiteY1" fmla="*/ 0 h 590577"/>
              <a:gd name="connsiteX2" fmla="*/ 1785470 w 1785470"/>
              <a:gd name="connsiteY2" fmla="*/ 590576 h 590577"/>
              <a:gd name="connsiteX3" fmla="*/ 216223 w 1785470"/>
              <a:gd name="connsiteY3" fmla="*/ 590577 h 590577"/>
              <a:gd name="connsiteX4" fmla="*/ 0 w 1785470"/>
              <a:gd name="connsiteY4" fmla="*/ 0 h 590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5470" h="590577">
                <a:moveTo>
                  <a:pt x="0" y="0"/>
                </a:moveTo>
                <a:lnTo>
                  <a:pt x="1569248" y="0"/>
                </a:lnTo>
                <a:lnTo>
                  <a:pt x="1785470" y="590576"/>
                </a:lnTo>
                <a:lnTo>
                  <a:pt x="216223" y="590577"/>
                </a:lnTo>
                <a:lnTo>
                  <a:pt x="0" y="0"/>
                </a:lnTo>
                <a:close/>
              </a:path>
            </a:pathLst>
          </a:custGeom>
          <a:solidFill>
            <a:srgbClr val="71B2C8">
              <a:alpha val="50000"/>
            </a:srgbClr>
          </a:solidFill>
          <a:ln w="9525">
            <a:noFill/>
          </a:ln>
        </p:spPr>
        <p:txBody>
          <a:bodyPr vert="horz" lIns="67866" tIns="34529" rIns="0" bIns="34529" numCol="1" spcCol="0" rtlCol="0" anchor="ctr" anchorCtr="0">
            <a:noAutofit/>
          </a:bodyPr>
          <a:lstStyle/>
          <a:p>
            <a:pPr marL="0" marR="0" lvl="0" indent="0" algn="ctr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9EA2A2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D6979B7-6CEE-43A5-8F6C-40F292F9AEA3}"/>
              </a:ext>
            </a:extLst>
          </p:cNvPr>
          <p:cNvSpPr>
            <a:spLocks noGrp="1"/>
          </p:cNvSpPr>
          <p:nvPr>
            <p:custDataLst>
              <p:tags r:id="rId1"/>
            </p:custDataLst>
          </p:nvPr>
        </p:nvSpPr>
        <p:spPr bwMode="auto">
          <a:xfrm>
            <a:off x="230587" y="3066786"/>
            <a:ext cx="3133243" cy="1166090"/>
          </a:xfrm>
          <a:prstGeom prst="homePlate">
            <a:avLst>
              <a:gd name="adj" fmla="val 18306"/>
            </a:avLst>
          </a:prstGeom>
          <a:solidFill>
            <a:schemeClr val="bg1">
              <a:lumMod val="65000"/>
              <a:alpha val="50000"/>
            </a:schemeClr>
          </a:solidFill>
          <a:ln w="9525">
            <a:noFill/>
          </a:ln>
        </p:spPr>
        <p:txBody>
          <a:bodyPr vert="horz" lIns="67866" tIns="34529" rIns="0" bIns="34529" numCol="1" spcCol="0" rtlCol="0" anchor="ctr" anchorCtr="0">
            <a:noAutofit/>
          </a:bodyPr>
          <a:lstStyle>
            <a:lvl1pPr marL="0" indent="0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7607" indent="-195987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466481" indent="-267255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626835" indent="-158733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6pPr>
            <a:lvl7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7pPr>
            <a:lvl8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8pPr>
            <a:lvl9pPr marL="765029" indent="-132818" algn="l" defTabSz="91352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32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352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srgbClr val="9EA2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6D60460-3E29-4236-A34A-13D2C51D90AD}"/>
              </a:ext>
            </a:extLst>
          </p:cNvPr>
          <p:cNvSpPr>
            <a:spLocks noGrp="1"/>
          </p:cNvSpPr>
          <p:nvPr/>
        </p:nvSpPr>
        <p:spPr bwMode="gray">
          <a:xfrm>
            <a:off x="3224940" y="3057876"/>
            <a:ext cx="2216366" cy="1166090"/>
          </a:xfrm>
          <a:prstGeom prst="chevron">
            <a:avLst>
              <a:gd name="adj" fmla="val 18306"/>
            </a:avLst>
          </a:prstGeom>
          <a:solidFill>
            <a:srgbClr val="176397">
              <a:alpha val="49804"/>
            </a:srgbClr>
          </a:solidFill>
          <a:ln w="9525">
            <a:noFill/>
          </a:ln>
        </p:spPr>
        <p:txBody>
          <a:bodyPr vert="horz" lIns="67866" tIns="34529" rIns="0" bIns="34529" numCol="1" spcCol="0" rtlCol="0" anchor="ctr" anchorCtr="0">
            <a:noAutofit/>
          </a:bodyPr>
          <a:lstStyle/>
          <a:p>
            <a:pPr marL="0" marR="0" lvl="0" indent="0" algn="ctr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9EA2A2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FB676A6-8097-456C-9379-AE73D328DEF7}"/>
              </a:ext>
            </a:extLst>
          </p:cNvPr>
          <p:cNvSpPr>
            <a:spLocks noGrp="1"/>
          </p:cNvSpPr>
          <p:nvPr/>
        </p:nvSpPr>
        <p:spPr bwMode="gray">
          <a:xfrm>
            <a:off x="5291786" y="3057876"/>
            <a:ext cx="1853952" cy="1181152"/>
          </a:xfrm>
          <a:prstGeom prst="chevron">
            <a:avLst>
              <a:gd name="adj" fmla="val 18306"/>
            </a:avLst>
          </a:prstGeom>
          <a:solidFill>
            <a:srgbClr val="582C83">
              <a:alpha val="60000"/>
            </a:srgbClr>
          </a:solidFill>
          <a:ln w="9525">
            <a:solidFill>
              <a:schemeClr val="bg1"/>
            </a:solidFill>
          </a:ln>
        </p:spPr>
        <p:txBody>
          <a:bodyPr vert="horz" lIns="67866" tIns="34529" rIns="0" bIns="34529" numCol="1" spcCol="0" rtlCol="0" anchor="ctr" anchorCtr="0">
            <a:noAutofit/>
          </a:bodyPr>
          <a:lstStyle/>
          <a:p>
            <a:pPr marL="0" marR="0" lvl="0" indent="0" algn="ctr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>
              <a:ln>
                <a:noFill/>
              </a:ln>
              <a:solidFill>
                <a:srgbClr val="9EA2A2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CD1FDFB-3790-4DB9-8A24-AFB353A618DA}"/>
              </a:ext>
            </a:extLst>
          </p:cNvPr>
          <p:cNvSpPr txBox="1"/>
          <p:nvPr/>
        </p:nvSpPr>
        <p:spPr>
          <a:xfrm>
            <a:off x="465761" y="3179256"/>
            <a:ext cx="2787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Millennium anpassas till hälso- och sjukvården i Västra Götaland </a:t>
            </a:r>
            <a:endParaRPr kumimoji="0" lang="sv-SE" sz="1013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ruta 54">
            <a:extLst>
              <a:ext uri="{FF2B5EF4-FFF2-40B4-BE49-F238E27FC236}">
                <a16:creationId xmlns:a16="http://schemas.microsoft.com/office/drawing/2014/main" id="{920B98A6-4CB8-45FF-8990-60E9B5E27046}"/>
              </a:ext>
            </a:extLst>
          </p:cNvPr>
          <p:cNvSpPr txBox="1"/>
          <p:nvPr/>
        </p:nvSpPr>
        <p:spPr>
          <a:xfrm>
            <a:off x="575304" y="222398"/>
            <a:ext cx="883825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Tidplan för gemensamma förberedelser och införandet av Millennium </a:t>
            </a:r>
          </a:p>
        </p:txBody>
      </p:sp>
      <p:sp>
        <p:nvSpPr>
          <p:cNvPr id="21" name="Rektangel: rundade hörn 20">
            <a:extLst>
              <a:ext uri="{FF2B5EF4-FFF2-40B4-BE49-F238E27FC236}">
                <a16:creationId xmlns:a16="http://schemas.microsoft.com/office/drawing/2014/main" id="{163968F6-000B-4E62-A0D1-07353EB1C4D2}"/>
              </a:ext>
            </a:extLst>
          </p:cNvPr>
          <p:cNvSpPr/>
          <p:nvPr/>
        </p:nvSpPr>
        <p:spPr>
          <a:xfrm>
            <a:off x="3621902" y="3257835"/>
            <a:ext cx="1499845" cy="714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SÖDRA OMRÅDET </a:t>
            </a:r>
          </a:p>
        </p:txBody>
      </p:sp>
      <p:sp>
        <p:nvSpPr>
          <p:cNvPr id="20" name="Rektangel: rundade hörn 19">
            <a:extLst>
              <a:ext uri="{FF2B5EF4-FFF2-40B4-BE49-F238E27FC236}">
                <a16:creationId xmlns:a16="http://schemas.microsoft.com/office/drawing/2014/main" id="{0AD1014A-2AC9-48F3-B5F5-AFC6AF5F255F}"/>
              </a:ext>
            </a:extLst>
          </p:cNvPr>
          <p:cNvSpPr/>
          <p:nvPr/>
        </p:nvSpPr>
        <p:spPr>
          <a:xfrm>
            <a:off x="5566668" y="3220532"/>
            <a:ext cx="1436816" cy="8260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VÄSTRA OMRÅDET </a:t>
            </a:r>
          </a:p>
        </p:txBody>
      </p:sp>
      <p:sp>
        <p:nvSpPr>
          <p:cNvPr id="22" name="Rektangel: rundade hörn 21">
            <a:extLst>
              <a:ext uri="{FF2B5EF4-FFF2-40B4-BE49-F238E27FC236}">
                <a16:creationId xmlns:a16="http://schemas.microsoft.com/office/drawing/2014/main" id="{085C51A3-F589-4E28-AE0A-66DEE4325235}"/>
              </a:ext>
            </a:extLst>
          </p:cNvPr>
          <p:cNvSpPr/>
          <p:nvPr/>
        </p:nvSpPr>
        <p:spPr>
          <a:xfrm>
            <a:off x="7294800" y="3066013"/>
            <a:ext cx="1390449" cy="573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NORRA OMRÅDET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438FDC2D-2A1B-43C1-907E-CCA14ACA0178}"/>
              </a:ext>
            </a:extLst>
          </p:cNvPr>
          <p:cNvSpPr>
            <a:spLocks noGrp="1"/>
          </p:cNvSpPr>
          <p:nvPr/>
        </p:nvSpPr>
        <p:spPr bwMode="gray">
          <a:xfrm>
            <a:off x="6995413" y="3646434"/>
            <a:ext cx="1800000" cy="594490"/>
          </a:xfrm>
          <a:custGeom>
            <a:avLst/>
            <a:gdLst>
              <a:gd name="connsiteX0" fmla="*/ 0 w 1921510"/>
              <a:gd name="connsiteY0" fmla="*/ 0 h 1332319"/>
              <a:gd name="connsiteX1" fmla="*/ 1677616 w 1921510"/>
              <a:gd name="connsiteY1" fmla="*/ 0 h 1332319"/>
              <a:gd name="connsiteX2" fmla="*/ 1921510 w 1921510"/>
              <a:gd name="connsiteY2" fmla="*/ 666160 h 1332319"/>
              <a:gd name="connsiteX3" fmla="*/ 1677616 w 1921510"/>
              <a:gd name="connsiteY3" fmla="*/ 1332319 h 1332319"/>
              <a:gd name="connsiteX4" fmla="*/ 0 w 1921510"/>
              <a:gd name="connsiteY4" fmla="*/ 1332319 h 1332319"/>
              <a:gd name="connsiteX5" fmla="*/ 243894 w 1921510"/>
              <a:gd name="connsiteY5" fmla="*/ 666160 h 1332319"/>
              <a:gd name="connsiteX6" fmla="*/ 0 w 1921510"/>
              <a:gd name="connsiteY6" fmla="*/ 0 h 1332319"/>
              <a:gd name="connsiteX0" fmla="*/ 254000 w 1921510"/>
              <a:gd name="connsiteY0" fmla="*/ 655320 h 1332319"/>
              <a:gd name="connsiteX1" fmla="*/ 1677616 w 1921510"/>
              <a:gd name="connsiteY1" fmla="*/ 0 h 1332319"/>
              <a:gd name="connsiteX2" fmla="*/ 1921510 w 1921510"/>
              <a:gd name="connsiteY2" fmla="*/ 666160 h 1332319"/>
              <a:gd name="connsiteX3" fmla="*/ 1677616 w 1921510"/>
              <a:gd name="connsiteY3" fmla="*/ 1332319 h 1332319"/>
              <a:gd name="connsiteX4" fmla="*/ 0 w 1921510"/>
              <a:gd name="connsiteY4" fmla="*/ 1332319 h 1332319"/>
              <a:gd name="connsiteX5" fmla="*/ 243894 w 1921510"/>
              <a:gd name="connsiteY5" fmla="*/ 666160 h 1332319"/>
              <a:gd name="connsiteX6" fmla="*/ 254000 w 1921510"/>
              <a:gd name="connsiteY6" fmla="*/ 655320 h 1332319"/>
              <a:gd name="connsiteX0" fmla="*/ 254000 w 1926536"/>
              <a:gd name="connsiteY0" fmla="*/ 0 h 676999"/>
              <a:gd name="connsiteX1" fmla="*/ 1926536 w 1926536"/>
              <a:gd name="connsiteY1" fmla="*/ 10160 h 676999"/>
              <a:gd name="connsiteX2" fmla="*/ 1921510 w 1926536"/>
              <a:gd name="connsiteY2" fmla="*/ 10840 h 676999"/>
              <a:gd name="connsiteX3" fmla="*/ 1677616 w 1926536"/>
              <a:gd name="connsiteY3" fmla="*/ 676999 h 676999"/>
              <a:gd name="connsiteX4" fmla="*/ 0 w 1926536"/>
              <a:gd name="connsiteY4" fmla="*/ 676999 h 676999"/>
              <a:gd name="connsiteX5" fmla="*/ 243894 w 1926536"/>
              <a:gd name="connsiteY5" fmla="*/ 10840 h 676999"/>
              <a:gd name="connsiteX6" fmla="*/ 254000 w 1926536"/>
              <a:gd name="connsiteY6" fmla="*/ 0 h 676999"/>
              <a:gd name="connsiteX0" fmla="*/ 254000 w 1930248"/>
              <a:gd name="connsiteY0" fmla="*/ 25845 h 702844"/>
              <a:gd name="connsiteX1" fmla="*/ 1926536 w 1930248"/>
              <a:gd name="connsiteY1" fmla="*/ 36005 h 702844"/>
              <a:gd name="connsiteX2" fmla="*/ 1930248 w 1930248"/>
              <a:gd name="connsiteY2" fmla="*/ 0 h 702844"/>
              <a:gd name="connsiteX3" fmla="*/ 1677616 w 1930248"/>
              <a:gd name="connsiteY3" fmla="*/ 702844 h 702844"/>
              <a:gd name="connsiteX4" fmla="*/ 0 w 1930248"/>
              <a:gd name="connsiteY4" fmla="*/ 702844 h 702844"/>
              <a:gd name="connsiteX5" fmla="*/ 243894 w 1930248"/>
              <a:gd name="connsiteY5" fmla="*/ 36685 h 702844"/>
              <a:gd name="connsiteX6" fmla="*/ 254000 w 1930248"/>
              <a:gd name="connsiteY6" fmla="*/ 25845 h 702844"/>
              <a:gd name="connsiteX0" fmla="*/ 254000 w 1926536"/>
              <a:gd name="connsiteY0" fmla="*/ 44187 h 721186"/>
              <a:gd name="connsiteX1" fmla="*/ 1926536 w 1926536"/>
              <a:gd name="connsiteY1" fmla="*/ 54347 h 721186"/>
              <a:gd name="connsiteX2" fmla="*/ 1904033 w 1926536"/>
              <a:gd name="connsiteY2" fmla="*/ 0 h 721186"/>
              <a:gd name="connsiteX3" fmla="*/ 1677616 w 1926536"/>
              <a:gd name="connsiteY3" fmla="*/ 721186 h 721186"/>
              <a:gd name="connsiteX4" fmla="*/ 0 w 1926536"/>
              <a:gd name="connsiteY4" fmla="*/ 721186 h 721186"/>
              <a:gd name="connsiteX5" fmla="*/ 243894 w 1926536"/>
              <a:gd name="connsiteY5" fmla="*/ 55027 h 721186"/>
              <a:gd name="connsiteX6" fmla="*/ 254000 w 1926536"/>
              <a:gd name="connsiteY6" fmla="*/ 44187 h 721186"/>
              <a:gd name="connsiteX0" fmla="*/ 245262 w 1926536"/>
              <a:gd name="connsiteY0" fmla="*/ 53360 h 721186"/>
              <a:gd name="connsiteX1" fmla="*/ 1926536 w 1926536"/>
              <a:gd name="connsiteY1" fmla="*/ 54347 h 721186"/>
              <a:gd name="connsiteX2" fmla="*/ 1904033 w 1926536"/>
              <a:gd name="connsiteY2" fmla="*/ 0 h 721186"/>
              <a:gd name="connsiteX3" fmla="*/ 1677616 w 1926536"/>
              <a:gd name="connsiteY3" fmla="*/ 721186 h 721186"/>
              <a:gd name="connsiteX4" fmla="*/ 0 w 1926536"/>
              <a:gd name="connsiteY4" fmla="*/ 721186 h 721186"/>
              <a:gd name="connsiteX5" fmla="*/ 243894 w 1926536"/>
              <a:gd name="connsiteY5" fmla="*/ 55027 h 721186"/>
              <a:gd name="connsiteX6" fmla="*/ 245262 w 1926536"/>
              <a:gd name="connsiteY6" fmla="*/ 53360 h 721186"/>
              <a:gd name="connsiteX0" fmla="*/ 245262 w 1926536"/>
              <a:gd name="connsiteY0" fmla="*/ 356018 h 1023844"/>
              <a:gd name="connsiteX1" fmla="*/ 1926536 w 1926536"/>
              <a:gd name="connsiteY1" fmla="*/ 357005 h 1023844"/>
              <a:gd name="connsiteX2" fmla="*/ 1869080 w 1926536"/>
              <a:gd name="connsiteY2" fmla="*/ 0 h 1023844"/>
              <a:gd name="connsiteX3" fmla="*/ 1677616 w 1926536"/>
              <a:gd name="connsiteY3" fmla="*/ 1023844 h 1023844"/>
              <a:gd name="connsiteX4" fmla="*/ 0 w 1926536"/>
              <a:gd name="connsiteY4" fmla="*/ 1023844 h 1023844"/>
              <a:gd name="connsiteX5" fmla="*/ 243894 w 1926536"/>
              <a:gd name="connsiteY5" fmla="*/ 357685 h 1023844"/>
              <a:gd name="connsiteX6" fmla="*/ 245262 w 1926536"/>
              <a:gd name="connsiteY6" fmla="*/ 356018 h 1023844"/>
              <a:gd name="connsiteX0" fmla="*/ 245262 w 1979802"/>
              <a:gd name="connsiteY0" fmla="*/ 356018 h 1023844"/>
              <a:gd name="connsiteX1" fmla="*/ 1926536 w 1979802"/>
              <a:gd name="connsiteY1" fmla="*/ 357005 h 1023844"/>
              <a:gd name="connsiteX2" fmla="*/ 1869080 w 1979802"/>
              <a:gd name="connsiteY2" fmla="*/ 0 h 1023844"/>
              <a:gd name="connsiteX3" fmla="*/ 1677616 w 1979802"/>
              <a:gd name="connsiteY3" fmla="*/ 1023844 h 1023844"/>
              <a:gd name="connsiteX4" fmla="*/ 0 w 1979802"/>
              <a:gd name="connsiteY4" fmla="*/ 1023844 h 1023844"/>
              <a:gd name="connsiteX5" fmla="*/ 243894 w 1979802"/>
              <a:gd name="connsiteY5" fmla="*/ 357685 h 1023844"/>
              <a:gd name="connsiteX6" fmla="*/ 245262 w 1979802"/>
              <a:gd name="connsiteY6" fmla="*/ 356018 h 1023844"/>
              <a:gd name="connsiteX0" fmla="*/ 245262 w 1926536"/>
              <a:gd name="connsiteY0" fmla="*/ 0 h 667826"/>
              <a:gd name="connsiteX1" fmla="*/ 1926536 w 1926536"/>
              <a:gd name="connsiteY1" fmla="*/ 987 h 667826"/>
              <a:gd name="connsiteX2" fmla="*/ 1677616 w 1926536"/>
              <a:gd name="connsiteY2" fmla="*/ 667826 h 667826"/>
              <a:gd name="connsiteX3" fmla="*/ 0 w 1926536"/>
              <a:gd name="connsiteY3" fmla="*/ 667826 h 667826"/>
              <a:gd name="connsiteX4" fmla="*/ 243894 w 1926536"/>
              <a:gd name="connsiteY4" fmla="*/ 1667 h 667826"/>
              <a:gd name="connsiteX5" fmla="*/ 245262 w 1926536"/>
              <a:gd name="connsiteY5" fmla="*/ 0 h 667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26536" h="667826">
                <a:moveTo>
                  <a:pt x="245262" y="0"/>
                </a:moveTo>
                <a:lnTo>
                  <a:pt x="1926536" y="987"/>
                </a:lnTo>
                <a:lnTo>
                  <a:pt x="1677616" y="667826"/>
                </a:lnTo>
                <a:lnTo>
                  <a:pt x="0" y="667826"/>
                </a:lnTo>
                <a:lnTo>
                  <a:pt x="243894" y="1667"/>
                </a:lnTo>
                <a:lnTo>
                  <a:pt x="245262" y="0"/>
                </a:lnTo>
                <a:close/>
              </a:path>
            </a:pathLst>
          </a:custGeom>
          <a:solidFill>
            <a:srgbClr val="AF1685">
              <a:alpha val="49804"/>
            </a:srgbClr>
          </a:solidFill>
          <a:ln w="9525">
            <a:noFill/>
          </a:ln>
        </p:spPr>
        <p:txBody>
          <a:bodyPr vert="horz" lIns="67866" tIns="34529" rIns="0" bIns="34529" numCol="1" spcCol="0" rtlCol="0" anchor="ctr" anchorCtr="0">
            <a:noAutofit/>
          </a:bodyPr>
          <a:lstStyle/>
          <a:p>
            <a:pPr marL="0" marR="0" lvl="0" indent="0" algn="ctr" defTabSz="685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9EA2A2"/>
              </a:solidFill>
              <a:effectLst/>
              <a:uLnTx/>
              <a:uFillTx/>
              <a:latin typeface="Calibri"/>
              <a:ea typeface="+mn-ea"/>
              <a:cs typeface="+mn-cs"/>
              <a:sym typeface="+mn-lt"/>
            </a:endParaRP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8EF075D0-9FE6-4D26-87CE-9F433E997E44}"/>
              </a:ext>
            </a:extLst>
          </p:cNvPr>
          <p:cNvSpPr txBox="1"/>
          <p:nvPr/>
        </p:nvSpPr>
        <p:spPr>
          <a:xfrm>
            <a:off x="3743010" y="4344967"/>
            <a:ext cx="12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Våren 2021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0E9D619C-CE05-4186-AF18-0EB0E1D00B16}"/>
              </a:ext>
            </a:extLst>
          </p:cNvPr>
          <p:cNvSpPr txBox="1"/>
          <p:nvPr/>
        </p:nvSpPr>
        <p:spPr>
          <a:xfrm>
            <a:off x="5582748" y="4344967"/>
            <a:ext cx="125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Våren 2022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47579665-E77F-43E0-AFAE-7AFB494BA799}"/>
              </a:ext>
            </a:extLst>
          </p:cNvPr>
          <p:cNvSpPr txBox="1"/>
          <p:nvPr/>
        </p:nvSpPr>
        <p:spPr>
          <a:xfrm>
            <a:off x="1145597" y="4344967"/>
            <a:ext cx="142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2019-2020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D1A871D-1033-4FD7-8420-9DB1215160C8}"/>
              </a:ext>
            </a:extLst>
          </p:cNvPr>
          <p:cNvSpPr txBox="1"/>
          <p:nvPr/>
        </p:nvSpPr>
        <p:spPr>
          <a:xfrm>
            <a:off x="7210966" y="4345346"/>
            <a:ext cx="1384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Hösten 2022</a:t>
            </a:r>
          </a:p>
        </p:txBody>
      </p:sp>
      <p:sp>
        <p:nvSpPr>
          <p:cNvPr id="28" name="Rektangel: rundade hörn 27">
            <a:extLst>
              <a:ext uri="{FF2B5EF4-FFF2-40B4-BE49-F238E27FC236}">
                <a16:creationId xmlns:a16="http://schemas.microsoft.com/office/drawing/2014/main" id="{8D70A1AA-5FF7-40D6-9515-D3744EC11325}"/>
              </a:ext>
            </a:extLst>
          </p:cNvPr>
          <p:cNvSpPr/>
          <p:nvPr/>
        </p:nvSpPr>
        <p:spPr>
          <a:xfrm>
            <a:off x="7293252" y="3647481"/>
            <a:ext cx="1390449" cy="57321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ÖSTRA OMRÅDET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7D1D893-C188-4F27-9D5B-85AC15E71B06}"/>
              </a:ext>
            </a:extLst>
          </p:cNvPr>
          <p:cNvSpPr txBox="1"/>
          <p:nvPr/>
        </p:nvSpPr>
        <p:spPr>
          <a:xfrm>
            <a:off x="6722605" y="1365558"/>
            <a:ext cx="677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ÖSTRA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77683006-707E-475C-8991-128CBAB3FA79}"/>
              </a:ext>
            </a:extLst>
          </p:cNvPr>
          <p:cNvSpPr txBox="1"/>
          <p:nvPr/>
        </p:nvSpPr>
        <p:spPr>
          <a:xfrm>
            <a:off x="6473750" y="1987461"/>
            <a:ext cx="677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SÖDRA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F0E607E7-C569-48D9-88E6-75F74F08D22A}"/>
              </a:ext>
            </a:extLst>
          </p:cNvPr>
          <p:cNvSpPr txBox="1"/>
          <p:nvPr/>
        </p:nvSpPr>
        <p:spPr>
          <a:xfrm>
            <a:off x="5736249" y="1177449"/>
            <a:ext cx="677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NORRA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85AB6269-288D-4F3C-A170-57642D20B5DE}"/>
              </a:ext>
            </a:extLst>
          </p:cNvPr>
          <p:cNvSpPr txBox="1"/>
          <p:nvPr/>
        </p:nvSpPr>
        <p:spPr>
          <a:xfrm>
            <a:off x="5736339" y="1912386"/>
            <a:ext cx="6775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VÄSTRA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C5690B7-A5D2-47E9-A0ED-4025E703AD02}"/>
              </a:ext>
            </a:extLst>
          </p:cNvPr>
          <p:cNvSpPr/>
          <p:nvPr/>
        </p:nvSpPr>
        <p:spPr>
          <a:xfrm>
            <a:off x="575304" y="729598"/>
            <a:ext cx="4572000" cy="22365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363" marR="0" lvl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5" r:link="rId6"/>
              </a:buBlip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Hösten 2019 rekryteras kliniska medarbetare till det </a:t>
            </a:r>
            <a:b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gemensamma arbetet 2020.</a:t>
            </a:r>
          </a:p>
          <a:p>
            <a:pPr marL="360363" marR="0" lvl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5" r:link="rId6"/>
              </a:buBlip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 ska enas om enhetliga processer och arbetssätt.</a:t>
            </a:r>
          </a:p>
          <a:p>
            <a:pPr marL="360363" marR="0" lvl="0" indent="-360363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Tx/>
              <a:buBlip>
                <a:blip r:embed="rId5" r:link="rId6"/>
              </a:buBlip>
              <a:tabLst/>
              <a:defRPr/>
            </a:pPr>
            <a:r>
              <a:rPr kumimoji="0" lang="sv-SE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unik chans att påverka!</a:t>
            </a:r>
          </a:p>
        </p:txBody>
      </p:sp>
    </p:spTree>
    <p:extLst>
      <p:ext uri="{BB962C8B-B14F-4D97-AF65-F5344CB8AC3E}">
        <p14:creationId xmlns:p14="http://schemas.microsoft.com/office/powerpoint/2010/main" val="166322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>
        <p:fade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101B6A8-558A-4256-BE11-A59CD772F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6519"/>
            <a:ext cx="9144000" cy="491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8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4P0LQV.R4mBWjTYEuEr0Q"/>
</p:tagLst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FVM_exempelmall 20180308 [Skrivskyddad]" id="{7E8FE9C7-5636-4E86-AA64-654B551CD101}" vid="{F86C5994-08A0-49FB-A8E4-62D83E3DFEE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västkom 2" id="{AD47615B-9671-40B7-86B7-58A9B89FCF7D}" vid="{C6079425-859F-4408-88F3-B1EC003B3DC3}"/>
    </a:ext>
  </a:extLst>
</a:theme>
</file>

<file path=ppt/theme/theme3.xml><?xml version="1.0" encoding="utf-8"?>
<a:theme xmlns:a="http://schemas.openxmlformats.org/drawingml/2006/main" name="1_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Mall FVM VGR standard guide 180829" id="{A7AA74D9-AC71-E049-A8A4-CA69D0BBC0E6}" vid="{CA8846D4-AF4C-0141-9859-AC9C67F0D8EC}"/>
    </a:ext>
  </a:extLst>
</a:theme>
</file>

<file path=ppt/theme/theme4.xml><?xml version="1.0" encoding="utf-8"?>
<a:theme xmlns:a="http://schemas.openxmlformats.org/drawingml/2006/main" name="2_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Information augusti_PLG" id="{E30D399D-F44F-094A-B958-B9A1AD659A2D}" vid="{DBD9A29F-5391-8941-AB0A-8945906F4F6C}"/>
    </a:ext>
  </a:extLst>
</a:theme>
</file>

<file path=ppt/theme/theme5.xml><?xml version="1.0" encoding="utf-8"?>
<a:theme xmlns:a="http://schemas.openxmlformats.org/drawingml/2006/main" name="1_Office-tema">
  <a:themeElements>
    <a:clrScheme name="GIT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298"/>
      </a:accent1>
      <a:accent2>
        <a:srgbClr val="582C83"/>
      </a:accent2>
      <a:accent3>
        <a:srgbClr val="A8AD00"/>
      </a:accent3>
      <a:accent4>
        <a:srgbClr val="F2A900"/>
      </a:accent4>
      <a:accent5>
        <a:srgbClr val="4A773C"/>
      </a:accent5>
      <a:accent6>
        <a:srgbClr val="9D2235"/>
      </a:accent6>
      <a:hlink>
        <a:srgbClr val="A8AD00"/>
      </a:hlink>
      <a:folHlink>
        <a:srgbClr val="582C83"/>
      </a:folHlink>
    </a:clrScheme>
    <a:fontScheme name="GITS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Rökfärgat gla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7" id="{2805B355-1339-4B6D-B1A7-75025ADC9BD7}" vid="{8C306B88-551A-4F7F-9867-2AB69E18A69E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2EB6A0FB4A854E8C148CCEDB75A0C1" ma:contentTypeVersion="5" ma:contentTypeDescription="Skapa ett nytt dokument." ma:contentTypeScope="" ma:versionID="b5e431a9e6efee70dbc8a4c084badfc8">
  <xsd:schema xmlns:xsd="http://www.w3.org/2001/XMLSchema" xmlns:xs="http://www.w3.org/2001/XMLSchema" xmlns:p="http://schemas.microsoft.com/office/2006/metadata/properties" xmlns:ns2="dfdd3858-4892-48ea-b53b-fd3e5fa5fed1" xmlns:ns3="217ed8ed-08fc-44e6-bb8c-ed48215cd0a8" targetNamespace="http://schemas.microsoft.com/office/2006/metadata/properties" ma:root="true" ma:fieldsID="430f877c4ed07c04694610f750137976" ns2:_="" ns3:_="">
    <xsd:import namespace="dfdd3858-4892-48ea-b53b-fd3e5fa5fed1"/>
    <xsd:import namespace="217ed8ed-08fc-44e6-bb8c-ed48215cd0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d3858-4892-48ea-b53b-fd3e5fa5f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ed8ed-08fc-44e6-bb8c-ed48215cd0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27C5F1-0679-43A6-B2D7-6F27DAF031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dd3858-4892-48ea-b53b-fd3e5fa5fed1"/>
    <ds:schemaRef ds:uri="217ed8ed-08fc-44e6-bb8c-ed48215cd0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98E9A1F-63BC-4131-B1AD-D740493E89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FCF288-B639-48CD-A771-6AE2CCE2C7AF}">
  <ds:schemaRefs>
    <ds:schemaRef ds:uri="217ed8ed-08fc-44e6-bb8c-ed48215cd0a8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dfdd3858-4892-48ea-b53b-fd3e5fa5fed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FVM_exempelmall 20180308_AM</Template>
  <TotalTime>1805</TotalTime>
  <Words>571</Words>
  <Application>Microsoft Office PowerPoint</Application>
  <PresentationFormat>Bildspel på skärmen (16:9)</PresentationFormat>
  <Paragraphs>152</Paragraphs>
  <Slides>19</Slides>
  <Notes>13</Notes>
  <HiddenSlides>0</HiddenSlides>
  <MMClips>0</MMClips>
  <ScaleCrop>false</ScaleCrop>
  <HeadingPairs>
    <vt:vector size="8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30" baseType="lpstr">
      <vt:lpstr>AR ESSENCE</vt:lpstr>
      <vt:lpstr>Arial</vt:lpstr>
      <vt:lpstr>Calibri</vt:lpstr>
      <vt:lpstr>Calibri Light</vt:lpstr>
      <vt:lpstr>Corbel</vt:lpstr>
      <vt:lpstr>VGR_vitt_blue</vt:lpstr>
      <vt:lpstr>Office-tema</vt:lpstr>
      <vt:lpstr>1_VGR_vitt_blue</vt:lpstr>
      <vt:lpstr>2_VGR_vitt_blue</vt:lpstr>
      <vt:lpstr>1_Office-tema</vt:lpstr>
      <vt:lpstr>think-cell Slide</vt:lpstr>
      <vt:lpstr>Framtidens vårdinformationsmiljö </vt:lpstr>
      <vt:lpstr> Tillsammans skapar vi Framtidens vårdinformationsmiljö till nytta för invånaren </vt:lpstr>
      <vt:lpstr>PowerPoint-presentation</vt:lpstr>
      <vt:lpstr>Behov av att kommunicera känslig information  socialtjänst och sjukvård</vt:lpstr>
      <vt:lpstr>PowerPoint-presentation</vt:lpstr>
      <vt:lpstr>PowerPoint-presentation</vt:lpstr>
      <vt:lpstr>Vårdens nya IT-stöd Millennium införs i etapper</vt:lpstr>
      <vt:lpstr>PowerPoint-presentation</vt:lpstr>
      <vt:lpstr>PowerPoint-presentation</vt:lpstr>
      <vt:lpstr>Rekrytering av medarbete till  designarbetet pågår</vt:lpstr>
      <vt:lpstr>PowerPoint-presentation</vt:lpstr>
      <vt:lpstr>Avtalsstruktur</vt:lpstr>
      <vt:lpstr>Utskick till respektive kommun</vt:lpstr>
      <vt:lpstr>Millennium - funktionella beskrivningar i form av 4 filmer ca 4 timmar</vt:lpstr>
      <vt:lpstr>Samverkansavtal &amp; Samverkansmodell</vt:lpstr>
      <vt:lpstr>Drift- och förvaltningsavtal</vt:lpstr>
      <vt:lpstr>Mer om framtidens vårdinformationsmiljö</vt:lpstr>
      <vt:lpstr>Ett samarbete mellan Västra Götalandsregionen och kommunerna i Västra Götaland</vt:lpstr>
      <vt:lpstr>Vi i Västra Götaland skapar en modern vård-informationsmiljö som ger invånarna en tillgänglig hälso- och sjukvård med hög kvalitet och stor delaktighet</vt:lpstr>
    </vt:vector>
  </TitlesOfParts>
  <Company>Västra Götalandsregionen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Instruktionssida – radera när du läst</dc:title>
  <dc:creator>Elin Fritiofsson</dc:creator>
  <cp:lastModifiedBy>Linn Wallér</cp:lastModifiedBy>
  <cp:revision>208</cp:revision>
  <dcterms:created xsi:type="dcterms:W3CDTF">2018-03-27T17:32:56Z</dcterms:created>
  <dcterms:modified xsi:type="dcterms:W3CDTF">2019-05-27T20:40:46Z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0x010100422EB6A0FB4A854E8C148CCEDB75A0C1</vt:lpwstr>
  </property>
</Properties>
</file>